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303" r:id="rId4"/>
    <p:sldId id="359" r:id="rId5"/>
    <p:sldId id="306" r:id="rId6"/>
    <p:sldId id="407" r:id="rId7"/>
    <p:sldId id="409" r:id="rId8"/>
    <p:sldId id="307" r:id="rId9"/>
    <p:sldId id="415" r:id="rId10"/>
    <p:sldId id="308" r:id="rId11"/>
    <p:sldId id="313" r:id="rId12"/>
    <p:sldId id="411" r:id="rId13"/>
    <p:sldId id="418" r:id="rId14"/>
    <p:sldId id="413" r:id="rId15"/>
    <p:sldId id="412" r:id="rId16"/>
    <p:sldId id="414" r:id="rId17"/>
    <p:sldId id="416" r:id="rId18"/>
    <p:sldId id="452" r:id="rId19"/>
    <p:sldId id="451" r:id="rId20"/>
    <p:sldId id="417" r:id="rId21"/>
    <p:sldId id="454" r:id="rId22"/>
    <p:sldId id="467" r:id="rId23"/>
    <p:sldId id="465" r:id="rId24"/>
    <p:sldId id="496" r:id="rId25"/>
    <p:sldId id="482" r:id="rId26"/>
    <p:sldId id="483" r:id="rId27"/>
    <p:sldId id="485" r:id="rId28"/>
    <p:sldId id="497" r:id="rId29"/>
    <p:sldId id="455" r:id="rId30"/>
    <p:sldId id="456" r:id="rId31"/>
    <p:sldId id="458" r:id="rId32"/>
    <p:sldId id="502" r:id="rId33"/>
    <p:sldId id="419" r:id="rId34"/>
    <p:sldId id="470" r:id="rId35"/>
    <p:sldId id="478" r:id="rId36"/>
    <p:sldId id="477" r:id="rId37"/>
    <p:sldId id="479" r:id="rId38"/>
    <p:sldId id="480" r:id="rId39"/>
    <p:sldId id="457" r:id="rId40"/>
    <p:sldId id="481" r:id="rId41"/>
    <p:sldId id="499" r:id="rId42"/>
    <p:sldId id="468" r:id="rId43"/>
    <p:sldId id="489" r:id="rId44"/>
    <p:sldId id="460" r:id="rId45"/>
    <p:sldId id="491" r:id="rId46"/>
    <p:sldId id="490" r:id="rId47"/>
    <p:sldId id="492" r:id="rId48"/>
    <p:sldId id="472" r:id="rId49"/>
    <p:sldId id="431" r:id="rId50"/>
    <p:sldId id="509" r:id="rId51"/>
    <p:sldId id="325" r:id="rId52"/>
    <p:sldId id="504" r:id="rId53"/>
    <p:sldId id="394" r:id="rId54"/>
    <p:sldId id="473" r:id="rId55"/>
    <p:sldId id="475" r:id="rId56"/>
    <p:sldId id="449" r:id="rId57"/>
    <p:sldId id="505" r:id="rId58"/>
    <p:sldId id="506" r:id="rId59"/>
    <p:sldId id="507" r:id="rId60"/>
    <p:sldId id="508" r:id="rId61"/>
    <p:sldId id="363" r:id="rId62"/>
    <p:sldId id="406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1332" autoAdjust="0"/>
  </p:normalViewPr>
  <p:slideViewPr>
    <p:cSldViewPr snapToGrid="0">
      <p:cViewPr>
        <p:scale>
          <a:sx n="75" d="100"/>
          <a:sy n="75" d="100"/>
        </p:scale>
        <p:origin x="7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2C00-67FE-1912-E8BC-70E54CD60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564314-1CBE-CB7A-221C-5B0714EBE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82FC94-A1E1-34ED-7B88-6861CEE7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A3AB97-211B-655F-743E-2526BE55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09A837-1CCD-6A4A-BD4F-49869402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74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A2CEF-89FB-0FAC-1932-DFA7EA98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5AED58-4CEA-B190-0C32-D0E2D443C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18F129-08CC-0821-C7EE-47020843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450AF3-95A7-D439-44D5-D00FECD7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1368C6-1FEE-8315-F619-D93C18CE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57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D06E09-DBC5-FD5E-2E76-0F7595290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743A17-03DA-1FD9-2BE7-01F62C3DB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9BD64-B79E-A847-E0E0-6CE81528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D98FC-80B0-A2E0-4364-3B629B17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1E72A8-C5D5-8910-7139-7F94AF4E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9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9BAF8-FA29-9DD8-54EC-8258C65F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FDAE81-80F3-336D-3B07-486808066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EFCAB5-9B01-EFEB-9621-FEE521AA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5F40EF-7AEE-1237-A817-9E22D478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FDA661-89F1-F141-84B9-3075413A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40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745A0-C646-4896-E9FF-B1857B51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9F7DB8-ABBB-C60B-39A9-CF95D7053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D9AF86-01AE-7663-71E6-69768E1AC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17465-C02E-6995-7CB8-DA022229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9671A-BF4D-EDF7-7CBF-2D7CD66E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78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9120C-6D27-7E8C-B49E-FB06D29B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57B79-677A-01EC-BEA2-6D59D840E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0D6928-4FBD-397B-30F7-71F0F6B9D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187C12-F1F6-59C5-D952-45F07A54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8BC38-DB08-4789-7F8D-BF683D12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8F367C-9819-3AAD-91B5-EB1E99B6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41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99C91-52EB-1620-43D1-251EAE06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1AB613-CC30-B501-C595-A1CF6BB8C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83E9B2-0742-2D5F-FCDD-991B20EEF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A35CDA-4244-6C1B-DC4F-6FCD4BCCC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DF710DB-CA87-7B18-79D5-E2C420476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D081C29-7B2A-B2CC-41F8-EAE34B03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E569E1A-42FA-E78E-138E-06670DA0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A7469B7-2C3A-E654-8348-7C5E7B0A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44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DA081-8E35-C17D-B9B1-C3AB5187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E73831-7981-6898-E375-B82E9F50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549E8C-A6CB-F1C7-F39B-5CA58BCC6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844B05-8774-4C7F-8988-28434108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467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297A1B5-9C9A-29B7-CB45-55A5C259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3C26BB-291D-F768-8A05-79171DF5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38EEC9-B3A7-851B-EEE7-D52EAD6B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533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1F631-07C3-3128-53E7-3F226DE8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84ADF9-8818-9F8C-603D-FC1BD211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30C9EC-88A1-A6D0-0057-C440D16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C62303-7549-EC0B-345B-C78EF0DC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66664C-B350-6245-2425-C350C0BBB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CD9073-B78D-7E9D-3FAC-67401A5F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91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C9000-DFE0-CCD6-5D52-3F201995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C0DA735-F1CE-88FD-10E8-F0DB44A6D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D18692-5DF5-DB6B-081D-00E1D6EAE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0ADCCE-5E0A-7C66-3564-DC68F07C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B3E809-1CE6-CAE7-6B90-6A898315F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6C9A4B-2723-6072-8B69-62EFF79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45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A2E24E-C6EC-FE03-2445-2ECBF5C2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BA5EA6-75E9-2D3B-B404-083800E05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B8A8A5-3CC6-AE21-35A1-A2A77672A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0C983-AF12-4E9E-BF47-91427B5AECC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D8B791-D6A7-A238-A845-155C3A70D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4571C9-45EF-9049-C420-35ABCFAAD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4CB81-E699-4F5C-B1F2-87C3C189F1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8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9B6662-6FCF-ED08-AF93-A43D6C12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3" y="9524"/>
            <a:ext cx="12180366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1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97356"/>
            <a:ext cx="5990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CASO DE USO SPARK: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92AB53-3D97-9679-D08B-5EDFE80B4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560" y="954488"/>
            <a:ext cx="807609" cy="72568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501EF41-BFF5-44ED-F780-9335670DC672}"/>
              </a:ext>
            </a:extLst>
          </p:cNvPr>
          <p:cNvSpPr txBox="1"/>
          <p:nvPr/>
        </p:nvSpPr>
        <p:spPr>
          <a:xfrm>
            <a:off x="92401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https://imasters.com.br/desenvolvimento/estudo-de-caso-da-uber-escolhendo-o-formato-de-arquivo-hdfs-correto-para-seus-trabalhos-apache-spark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EBB12E-B420-EF7E-EBA9-AE0B125CF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92" y="2847809"/>
            <a:ext cx="9888058" cy="3703825"/>
          </a:xfrm>
          <a:prstGeom prst="rect">
            <a:avLst/>
          </a:prstGeom>
        </p:spPr>
      </p:pic>
      <p:sp>
        <p:nvSpPr>
          <p:cNvPr id="4" name="Balão de Fala: Oval 3">
            <a:extLst>
              <a:ext uri="{FF2B5EF4-FFF2-40B4-BE49-F238E27FC236}">
                <a16:creationId xmlns:a16="http://schemas.microsoft.com/office/drawing/2014/main" id="{C991183C-1B55-76D8-2D74-532A9AAB272A}"/>
              </a:ext>
            </a:extLst>
          </p:cNvPr>
          <p:cNvSpPr/>
          <p:nvPr/>
        </p:nvSpPr>
        <p:spPr>
          <a:xfrm rot="330242">
            <a:off x="608643" y="1702681"/>
            <a:ext cx="2714460" cy="1251956"/>
          </a:xfrm>
          <a:prstGeom prst="wedgeEllipseCallout">
            <a:avLst>
              <a:gd name="adj1" fmla="val -30521"/>
              <a:gd name="adj2" fmla="val 76054"/>
            </a:avLst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App Mobile </a:t>
            </a:r>
          </a:p>
          <a:p>
            <a:pPr algn="ctr"/>
            <a:r>
              <a:rPr lang="pt-BR" dirty="0"/>
              <a:t>Coleta Imagens e Metadados </a:t>
            </a:r>
          </a:p>
          <a:p>
            <a:pPr algn="ctr"/>
            <a:r>
              <a:rPr lang="pt-BR" dirty="0"/>
              <a:t>e faz Upload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6A27348-FD79-0F12-805D-499F21348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19" name="Balão de Fala: Oval 18">
            <a:extLst>
              <a:ext uri="{FF2B5EF4-FFF2-40B4-BE49-F238E27FC236}">
                <a16:creationId xmlns:a16="http://schemas.microsoft.com/office/drawing/2014/main" id="{A24B6EEA-8AB0-F894-5EEE-EE6D649172FD}"/>
              </a:ext>
            </a:extLst>
          </p:cNvPr>
          <p:cNvSpPr/>
          <p:nvPr/>
        </p:nvSpPr>
        <p:spPr>
          <a:xfrm rot="475158">
            <a:off x="6787205" y="1469368"/>
            <a:ext cx="2712543" cy="1347386"/>
          </a:xfrm>
          <a:prstGeom prst="wedgeEllipseCallout">
            <a:avLst>
              <a:gd name="adj1" fmla="val -29999"/>
              <a:gd name="adj2" fmla="val 68835"/>
            </a:avLst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SPARK</a:t>
            </a:r>
          </a:p>
          <a:p>
            <a:pPr algn="ctr"/>
            <a:r>
              <a:rPr lang="pt-BR" sz="1600" dirty="0"/>
              <a:t>Refinamento de Dados Brutos em Informações Úteis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AAB32-E2A7-4078-06BE-38F8115A6F7D}"/>
              </a:ext>
            </a:extLst>
          </p:cNvPr>
          <p:cNvSpPr txBox="1"/>
          <p:nvPr/>
        </p:nvSpPr>
        <p:spPr>
          <a:xfrm>
            <a:off x="671802" y="5503516"/>
            <a:ext cx="4257394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Um dos Projetos Envolveu Ingestão e Processamento de +8 Bilhões de Imagens </a:t>
            </a:r>
          </a:p>
        </p:txBody>
      </p:sp>
      <p:sp>
        <p:nvSpPr>
          <p:cNvPr id="20" name="Balão de Fala: Oval 19">
            <a:extLst>
              <a:ext uri="{FF2B5EF4-FFF2-40B4-BE49-F238E27FC236}">
                <a16:creationId xmlns:a16="http://schemas.microsoft.com/office/drawing/2014/main" id="{7315B13B-6A85-E29B-0852-72AE9913CA06}"/>
              </a:ext>
            </a:extLst>
          </p:cNvPr>
          <p:cNvSpPr/>
          <p:nvPr/>
        </p:nvSpPr>
        <p:spPr>
          <a:xfrm rot="321534">
            <a:off x="4886949" y="2206855"/>
            <a:ext cx="1706472" cy="867713"/>
          </a:xfrm>
          <a:prstGeom prst="wedgeEllipseCallout">
            <a:avLst>
              <a:gd name="adj1" fmla="val -29999"/>
              <a:gd name="adj2" fmla="val 68835"/>
            </a:avLst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HDFS</a:t>
            </a:r>
          </a:p>
        </p:txBody>
      </p:sp>
      <p:sp>
        <p:nvSpPr>
          <p:cNvPr id="21" name="Balão de Fala: Oval 20">
            <a:extLst>
              <a:ext uri="{FF2B5EF4-FFF2-40B4-BE49-F238E27FC236}">
                <a16:creationId xmlns:a16="http://schemas.microsoft.com/office/drawing/2014/main" id="{C085E19B-7E12-0CDE-F987-5F8711D3FA0F}"/>
              </a:ext>
            </a:extLst>
          </p:cNvPr>
          <p:cNvSpPr/>
          <p:nvPr/>
        </p:nvSpPr>
        <p:spPr>
          <a:xfrm rot="1808276">
            <a:off x="8264000" y="4748424"/>
            <a:ext cx="2639128" cy="1347386"/>
          </a:xfrm>
          <a:prstGeom prst="wedgeEllipseCallout">
            <a:avLst>
              <a:gd name="adj1" fmla="val -29999"/>
              <a:gd name="adj2" fmla="val 68835"/>
            </a:avLst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SPARK</a:t>
            </a:r>
          </a:p>
          <a:p>
            <a:pPr algn="ctr"/>
            <a:r>
              <a:rPr lang="pt-BR" sz="1600" dirty="0"/>
              <a:t>Grava Dados Intermediários a cada Transformação</a:t>
            </a:r>
          </a:p>
        </p:txBody>
      </p:sp>
      <p:sp>
        <p:nvSpPr>
          <p:cNvPr id="22" name="Balão de Fala: Oval 21">
            <a:extLst>
              <a:ext uri="{FF2B5EF4-FFF2-40B4-BE49-F238E27FC236}">
                <a16:creationId xmlns:a16="http://schemas.microsoft.com/office/drawing/2014/main" id="{41D07EF9-6527-0D21-5428-74D59F6D0266}"/>
              </a:ext>
            </a:extLst>
          </p:cNvPr>
          <p:cNvSpPr/>
          <p:nvPr/>
        </p:nvSpPr>
        <p:spPr>
          <a:xfrm rot="584264">
            <a:off x="9593577" y="2081389"/>
            <a:ext cx="2497627" cy="1060925"/>
          </a:xfrm>
          <a:prstGeom prst="wedgeEllipseCallout">
            <a:avLst>
              <a:gd name="adj1" fmla="val -29999"/>
              <a:gd name="adj2" fmla="val 68835"/>
            </a:avLst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Imagens Mapa </a:t>
            </a:r>
            <a:r>
              <a:rPr lang="pt-BR" dirty="0"/>
              <a:t>p/ Passageiros e Motoristas </a:t>
            </a:r>
          </a:p>
        </p:txBody>
      </p:sp>
    </p:spTree>
    <p:extLst>
      <p:ext uri="{BB962C8B-B14F-4D97-AF65-F5344CB8AC3E}">
        <p14:creationId xmlns:p14="http://schemas.microsoft.com/office/powerpoint/2010/main" val="221711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72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x HADOOP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5" name="Imagem 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1184FE81-DC08-0E30-9806-2CD769F3B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8" y="1659023"/>
            <a:ext cx="9985123" cy="484255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95972B-63A6-85F8-D08A-735FE53AB92F}"/>
              </a:ext>
            </a:extLst>
          </p:cNvPr>
          <p:cNvSpPr txBox="1"/>
          <p:nvPr/>
        </p:nvSpPr>
        <p:spPr>
          <a:xfrm>
            <a:off x="653425" y="653183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https://datarob.com/spark-vs-hadoop-mapreduce-comparing-two-big-data-giants/</a:t>
            </a:r>
          </a:p>
        </p:txBody>
      </p:sp>
    </p:spTree>
    <p:extLst>
      <p:ext uri="{BB962C8B-B14F-4D97-AF65-F5344CB8AC3E}">
        <p14:creationId xmlns:p14="http://schemas.microsoft.com/office/powerpoint/2010/main" val="245315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8658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x HADOOP: Google </a:t>
            </a:r>
            <a:r>
              <a:rPr lang="pt-BR" sz="3600" b="1" u="sng" dirty="0" err="1"/>
              <a:t>Trends</a:t>
            </a:r>
            <a:r>
              <a:rPr lang="pt-BR" sz="3600" b="1" u="sng" dirty="0"/>
              <a:t> 2023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92401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https://trends.google.com.br/trends/explore?date=today%205-y&amp;q=spark,hadoop&amp;hl=pt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60D2D0-E873-0200-9679-6A368ED46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86" y="1545364"/>
            <a:ext cx="9741208" cy="497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7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8658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x MAPREDUCE: Computação Iterativa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92401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https://blog.knoldus.com/spark-vs-mapreduce-which-is-better/</a:t>
            </a:r>
          </a:p>
        </p:txBody>
      </p:sp>
      <p:pic>
        <p:nvPicPr>
          <p:cNvPr id="10" name="Imagem 9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983A101-8B2C-BC0C-C50B-6A94C17C8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2" y="1617771"/>
            <a:ext cx="7329547" cy="488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5E02461-ABFD-BF47-A824-D2ADDEB2CC08}"/>
              </a:ext>
            </a:extLst>
          </p:cNvPr>
          <p:cNvSpPr txBox="1"/>
          <p:nvPr/>
        </p:nvSpPr>
        <p:spPr>
          <a:xfrm>
            <a:off x="7986499" y="1987203"/>
            <a:ext cx="29863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pt-BR" sz="2000" b="1" dirty="0">
                <a:solidFill>
                  <a:srgbClr val="000000"/>
                </a:solidFill>
              </a:rPr>
              <a:t>Persiste Dados 100% no HDFS após Execução de Cada Operação</a:t>
            </a:r>
            <a:endParaRPr lang="pt-BR" sz="20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7D7F5C2-99D8-8AED-5E33-C9BE428CD3E7}"/>
              </a:ext>
            </a:extLst>
          </p:cNvPr>
          <p:cNvSpPr txBox="1"/>
          <p:nvPr/>
        </p:nvSpPr>
        <p:spPr>
          <a:xfrm>
            <a:off x="7986737" y="3458067"/>
            <a:ext cx="3928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pt-BR" sz="1800" b="1" i="0" dirty="0">
                <a:solidFill>
                  <a:srgbClr val="000000"/>
                </a:solidFill>
                <a:effectLst/>
              </a:rPr>
              <a:t>Quando a Saída de uma Operação Precisa Alimentar Outra Operação, Passa os Dados Diretamente sem Gravar no HDFS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5368F49-4774-FFF5-4DCA-8171F142ED5E}"/>
              </a:ext>
            </a:extLst>
          </p:cNvPr>
          <p:cNvSpPr txBox="1"/>
          <p:nvPr/>
        </p:nvSpPr>
        <p:spPr>
          <a:xfrm>
            <a:off x="7986499" y="3018304"/>
            <a:ext cx="1728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u="sng" dirty="0">
                <a:solidFill>
                  <a:srgbClr val="FF0000"/>
                </a:solidFill>
              </a:rPr>
              <a:t>SPARK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2A6CBF-A67D-57E6-D679-ACC366D62C97}"/>
              </a:ext>
            </a:extLst>
          </p:cNvPr>
          <p:cNvSpPr txBox="1"/>
          <p:nvPr/>
        </p:nvSpPr>
        <p:spPr>
          <a:xfrm>
            <a:off x="7986499" y="1549562"/>
            <a:ext cx="24171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u="sng" dirty="0">
                <a:solidFill>
                  <a:srgbClr val="FF0000"/>
                </a:solidFill>
              </a:rPr>
              <a:t>MAPREDUCE</a:t>
            </a:r>
            <a:endParaRPr lang="pt-BR" sz="2800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EE1B68-EC2D-FEFA-4701-0525AE45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136" y="4652962"/>
            <a:ext cx="2925366" cy="167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5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11622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x MAPREDUCE: Performance Algoritmo ML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92401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https://www.slideshare.net/bojanbabic/introducspark</a:t>
            </a:r>
          </a:p>
        </p:txBody>
      </p:sp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083FFC41-24A8-8A31-9E9C-485E03F03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8" y="1933810"/>
            <a:ext cx="11159630" cy="41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3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9899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x MAPREDUCE: Integração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92401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https://blog.knoldus.com/spark-vs-mapreduce-which-is-better/</a:t>
            </a: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63CCBB9F-1380-4F2D-13C9-DBC8CCB862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" y="2450300"/>
            <a:ext cx="5318449" cy="3073776"/>
          </a:xfrm>
          <a:prstGeom prst="rect">
            <a:avLst/>
          </a:prstGeom>
        </p:spPr>
      </p:pic>
      <p:pic>
        <p:nvPicPr>
          <p:cNvPr id="8" name="Imagem 7" descr="Tabela&#10;&#10;Descrição gerada automaticamente">
            <a:extLst>
              <a:ext uri="{FF2B5EF4-FFF2-40B4-BE49-F238E27FC236}">
                <a16:creationId xmlns:a16="http://schemas.microsoft.com/office/drawing/2014/main" id="{B245155F-B7DD-D04A-0011-EEF316351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32" y="2440967"/>
            <a:ext cx="5949602" cy="307377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990459-1F41-3592-63E1-6F4AF1B61F70}"/>
              </a:ext>
            </a:extLst>
          </p:cNvPr>
          <p:cNvSpPr txBox="1"/>
          <p:nvPr/>
        </p:nvSpPr>
        <p:spPr>
          <a:xfrm>
            <a:off x="924013" y="1635387"/>
            <a:ext cx="489942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600" b="1" u="sng" dirty="0">
                <a:solidFill>
                  <a:srgbClr val="FF0000"/>
                </a:solidFill>
              </a:rPr>
              <a:t>Componentes Nativamente Integrados</a:t>
            </a:r>
            <a:endParaRPr lang="pt-BR" sz="2600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F8C70A-535B-371F-F1CB-AAA7E3D8F848}"/>
              </a:ext>
            </a:extLst>
          </p:cNvPr>
          <p:cNvSpPr txBox="1"/>
          <p:nvPr/>
        </p:nvSpPr>
        <p:spPr>
          <a:xfrm>
            <a:off x="6054117" y="1645778"/>
            <a:ext cx="57472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600" b="1" u="sng" dirty="0">
                <a:solidFill>
                  <a:srgbClr val="FF0000"/>
                </a:solidFill>
              </a:rPr>
              <a:t>Componentes Distribuídos Separadamente</a:t>
            </a:r>
            <a:endParaRPr lang="pt-BR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42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11271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x MAPREDUCE: Integração Fluxo Processamento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92401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https://slidetodoc.com/apache-spark-kishore-pusukuri-spring-2018-http-www/</a:t>
            </a:r>
          </a:p>
        </p:txBody>
      </p:sp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92862907-E682-8C3B-4FD6-06768B0C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3" y="1704197"/>
            <a:ext cx="10105053" cy="465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2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72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x MAPREDUCE: Resumo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606765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https://www.slideshare.net/bojanbabic/introducspark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A9AE23-8E05-8F94-AD9B-0ADA331E9734}"/>
              </a:ext>
            </a:extLst>
          </p:cNvPr>
          <p:cNvSpPr txBox="1"/>
          <p:nvPr/>
        </p:nvSpPr>
        <p:spPr>
          <a:xfrm>
            <a:off x="578499" y="1531715"/>
            <a:ext cx="97974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1" i="0" dirty="0" err="1">
                <a:solidFill>
                  <a:srgbClr val="FF0000"/>
                </a:solidFill>
                <a:effectLst/>
              </a:rPr>
              <a:t>MapReduce</a:t>
            </a:r>
            <a:r>
              <a:rPr lang="pt-BR" sz="1800" b="1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Baseado no Processamento em Disco (HDFS)</a:t>
            </a:r>
          </a:p>
          <a:p>
            <a:pPr algn="l"/>
            <a:r>
              <a:rPr lang="pt-BR" sz="2000" b="1" i="0" dirty="0">
                <a:solidFill>
                  <a:srgbClr val="000000"/>
                </a:solidFill>
                <a:effectLst/>
              </a:rPr>
              <a:t>Dados Intermediários e </a:t>
            </a:r>
            <a:r>
              <a:rPr lang="pt-BR" sz="2000" b="1" dirty="0">
                <a:solidFill>
                  <a:srgbClr val="000000"/>
                </a:solidFill>
              </a:rPr>
              <a:t>Finais </a:t>
            </a:r>
            <a:r>
              <a:rPr lang="pt-BR" sz="2000" b="1" i="0" dirty="0">
                <a:solidFill>
                  <a:srgbClr val="000000"/>
                </a:solidFill>
                <a:effectLst/>
              </a:rPr>
              <a:t>Persistidos em Disco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Possui Custo I/O na Recarga de Dados do Disco Quando Consulta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Melhor para ETL com Cargas de Trabalho (Processamento em Lote)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Projetado para Dados que não Cabem na Memória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Componentes Não Integrados</a:t>
            </a:r>
          </a:p>
          <a:p>
            <a:pPr algn="l"/>
            <a:endParaRPr lang="pt-BR" b="1" dirty="0">
              <a:solidFill>
                <a:srgbClr val="000000"/>
              </a:solidFill>
            </a:endParaRPr>
          </a:p>
          <a:p>
            <a:pPr algn="l"/>
            <a:r>
              <a:rPr lang="pt-BR" sz="2800" b="1" dirty="0">
                <a:solidFill>
                  <a:srgbClr val="FF0000"/>
                </a:solidFill>
              </a:rPr>
              <a:t>Spark</a:t>
            </a:r>
          </a:p>
          <a:p>
            <a:r>
              <a:rPr lang="pt-BR" sz="2000" b="1" dirty="0">
                <a:solidFill>
                  <a:srgbClr val="000000"/>
                </a:solidFill>
              </a:rPr>
              <a:t>Baseado no Processamento em Memória (Estrutura RDD)</a:t>
            </a:r>
          </a:p>
          <a:p>
            <a:r>
              <a:rPr lang="pt-BR" sz="2000" b="1" dirty="0">
                <a:solidFill>
                  <a:srgbClr val="000000"/>
                </a:solidFill>
              </a:rPr>
              <a:t>Dados Intermediários Mantidos na Memória e Finais em Disco</a:t>
            </a:r>
          </a:p>
          <a:p>
            <a:r>
              <a:rPr lang="pt-BR" sz="2000" b="1" dirty="0">
                <a:solidFill>
                  <a:srgbClr val="000000"/>
                </a:solidFill>
              </a:rPr>
              <a:t>Evita Custo I/O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Melhor para Cargas de Trabalho Iterativas (Processamento em Fluxo ou em Lote)</a:t>
            </a:r>
          </a:p>
          <a:p>
            <a:pPr algn="l"/>
            <a:r>
              <a:rPr lang="pt-BR" sz="2000" b="1" i="0" dirty="0">
                <a:solidFill>
                  <a:srgbClr val="000000"/>
                </a:solidFill>
                <a:effectLst/>
              </a:rPr>
              <a:t>Componentes Integrados</a:t>
            </a:r>
          </a:p>
        </p:txBody>
      </p:sp>
    </p:spTree>
    <p:extLst>
      <p:ext uri="{BB962C8B-B14F-4D97-AF65-F5344CB8AC3E}">
        <p14:creationId xmlns:p14="http://schemas.microsoft.com/office/powerpoint/2010/main" val="344356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9629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Processo Massivamente Paralelo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92401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https://www.tibco.com/pt-br/reference-center/what-is-massively-parallel-processing</a:t>
            </a:r>
          </a:p>
        </p:txBody>
      </p:sp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EE8B048E-8745-AC7E-E21D-99C117651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8" y="1563261"/>
            <a:ext cx="6232842" cy="46200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4798209-AD1D-8FB0-56F6-54AAB6B774DD}"/>
              </a:ext>
            </a:extLst>
          </p:cNvPr>
          <p:cNvSpPr txBox="1"/>
          <p:nvPr/>
        </p:nvSpPr>
        <p:spPr>
          <a:xfrm>
            <a:off x="6789389" y="1953836"/>
            <a:ext cx="5387238" cy="3888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0000"/>
                </a:solidFill>
              </a:rPr>
              <a:t>Processamento onde Centenas ou Milhares de Computadores (Nós) Trabalham em Parte de uma Tarefa</a:t>
            </a:r>
          </a:p>
          <a:p>
            <a:pPr marL="285750" indent="-285750" algn="l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0000"/>
                </a:solidFill>
              </a:rPr>
              <a:t>Processamento Colaborativo do Mesmo Programa por 2 ou mais CPUs</a:t>
            </a:r>
          </a:p>
          <a:p>
            <a:pPr marL="285750" indent="-285750" algn="l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0000"/>
                </a:solidFill>
              </a:rPr>
              <a:t>Cada Processador possui seu Próprio Sistema Operacional e Memória Dedicada</a:t>
            </a:r>
          </a:p>
          <a:p>
            <a:pPr marL="285750" indent="-285750" algn="l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0000"/>
                </a:solidFill>
              </a:rPr>
              <a:t>Uma Interface de Mensagem é Necessária </a:t>
            </a:r>
          </a:p>
          <a:p>
            <a:pPr marL="285750" indent="-285750" algn="l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0000"/>
                </a:solidFill>
              </a:rPr>
              <a:t>Executam Tarefa Comum Comunicando-se Uns com os Outros por meio de uma Conexão de Alta Velocidade</a:t>
            </a:r>
          </a:p>
        </p:txBody>
      </p:sp>
    </p:spTree>
    <p:extLst>
      <p:ext uri="{BB962C8B-B14F-4D97-AF65-F5344CB8AC3E}">
        <p14:creationId xmlns:p14="http://schemas.microsoft.com/office/powerpoint/2010/main" val="101426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72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Arquitetura MPP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569447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://s3.amazonaws.com/educa/</a:t>
            </a:r>
            <a:r>
              <a:rPr lang="pt-BR" sz="800" dirty="0" err="1"/>
              <a:t>pucrs</a:t>
            </a:r>
            <a:r>
              <a:rPr lang="pt-BR" sz="800" dirty="0"/>
              <a:t>/Aula/1688/Tiago+03.pdf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7C84AC-D891-6751-02DA-C4AD6C197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91" y="1607706"/>
            <a:ext cx="10571581" cy="466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99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72E37BD-9DAF-205E-87A9-17498C04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D3783E-445B-6408-414F-D04A4B56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78248F-2E6A-2ABE-B1BF-181CB63E0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F4E5955-B13F-FFA6-67C6-81BCA9598300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9B6A59CB-D7DB-F725-BA58-3EE0C5892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982" y="1706966"/>
            <a:ext cx="6691798" cy="34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6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 descr="Diagrama&#10;&#10;Descrição gerada automaticamente">
            <a:extLst>
              <a:ext uri="{FF2B5EF4-FFF2-40B4-BE49-F238E27FC236}">
                <a16:creationId xmlns:a16="http://schemas.microsoft.com/office/drawing/2014/main" id="{44A8C7A2-F47E-473F-D21A-9B128608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3" y="1615738"/>
            <a:ext cx="6327569" cy="47290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1" y="992168"/>
            <a:ext cx="72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Arquitetura MPP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457201" y="6596680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https://medium.com/big-data-processing/getting-started-with-apache-spark-on-databricks-1f8832c6444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631C5F-82A9-34F1-92F1-AB960F917D2E}"/>
              </a:ext>
            </a:extLst>
          </p:cNvPr>
          <p:cNvSpPr txBox="1"/>
          <p:nvPr/>
        </p:nvSpPr>
        <p:spPr>
          <a:xfrm>
            <a:off x="5223513" y="1701653"/>
            <a:ext cx="13530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Executa as Tarefas</a:t>
            </a:r>
            <a:endParaRPr lang="pt-BR" sz="2000" b="1" i="0" dirty="0">
              <a:solidFill>
                <a:srgbClr val="FF0000"/>
              </a:solidFill>
              <a:effectLst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3F230F-AD07-FE24-7714-28F81BD12EFA}"/>
              </a:ext>
            </a:extLst>
          </p:cNvPr>
          <p:cNvSpPr txBox="1"/>
          <p:nvPr/>
        </p:nvSpPr>
        <p:spPr>
          <a:xfrm>
            <a:off x="1032431" y="5161395"/>
            <a:ext cx="21773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2000" b="1" i="0" dirty="0">
                <a:solidFill>
                  <a:srgbClr val="FF0000"/>
                </a:solidFill>
                <a:effectLst/>
              </a:rPr>
              <a:t>Orquestra Execução do Processamento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0C846AA-2DF7-EF9B-67F8-19D2202715F9}"/>
              </a:ext>
            </a:extLst>
          </p:cNvPr>
          <p:cNvSpPr txBox="1"/>
          <p:nvPr/>
        </p:nvSpPr>
        <p:spPr>
          <a:xfrm>
            <a:off x="6904648" y="1615738"/>
            <a:ext cx="5287352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1" dirty="0">
                <a:solidFill>
                  <a:srgbClr val="FF0000"/>
                </a:solidFill>
              </a:rPr>
              <a:t>Driver </a:t>
            </a:r>
            <a:r>
              <a:rPr lang="pt-BR" sz="2400" b="1" dirty="0" err="1">
                <a:solidFill>
                  <a:srgbClr val="FF0000"/>
                </a:solidFill>
              </a:rPr>
              <a:t>Process</a:t>
            </a:r>
            <a:endParaRPr lang="pt-BR" sz="2400" b="1" dirty="0">
              <a:solidFill>
                <a:srgbClr val="FF0000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Executa a função </a:t>
            </a:r>
            <a:r>
              <a:rPr lang="pt-BR" sz="2000" dirty="0" err="1">
                <a:solidFill>
                  <a:srgbClr val="000000"/>
                </a:solidFill>
              </a:rPr>
              <a:t>main</a:t>
            </a:r>
            <a:r>
              <a:rPr lang="pt-BR" sz="2000" dirty="0">
                <a:solidFill>
                  <a:srgbClr val="000000"/>
                </a:solidFill>
              </a:rPr>
              <a:t>()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Controla Execução da Aplicação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Mantém Informações sobre Aplicativo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Responde ao Programa ou Entrada do Usuário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Analisa, Distribui e Agenda Jobs entre Works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Gera e Hospeda Spark </a:t>
            </a:r>
            <a:r>
              <a:rPr lang="pt-BR" sz="2000" dirty="0" err="1">
                <a:solidFill>
                  <a:srgbClr val="000000"/>
                </a:solidFill>
              </a:rPr>
              <a:t>Context</a:t>
            </a:r>
            <a:r>
              <a:rPr lang="pt-BR" sz="2000" dirty="0">
                <a:solidFill>
                  <a:srgbClr val="000000"/>
                </a:solidFill>
              </a:rPr>
              <a:t> com Base no Código do Aplicativo</a:t>
            </a:r>
          </a:p>
          <a:p>
            <a:pPr algn="l">
              <a:spcAft>
                <a:spcPts val="600"/>
              </a:spcAft>
            </a:pPr>
            <a:endParaRPr lang="pt-BR" sz="2000" dirty="0">
              <a:solidFill>
                <a:srgbClr val="000000"/>
              </a:solidFill>
            </a:endParaRPr>
          </a:p>
          <a:p>
            <a:pPr algn="l"/>
            <a:r>
              <a:rPr lang="pt-BR" sz="2400" b="1" dirty="0" err="1">
                <a:solidFill>
                  <a:srgbClr val="FF0000"/>
                </a:solidFill>
              </a:rPr>
              <a:t>Executors</a:t>
            </a:r>
            <a:endParaRPr lang="pt-BR" sz="2400" b="1" dirty="0">
              <a:solidFill>
                <a:srgbClr val="FF0000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Executa Código Atribuído pelo Driver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Relata seu Status ao Driver</a:t>
            </a:r>
          </a:p>
          <a:p>
            <a:pPr algn="l">
              <a:spcAft>
                <a:spcPts val="600"/>
              </a:spcAft>
            </a:pPr>
            <a:endParaRPr lang="pt-B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1" y="992168"/>
            <a:ext cx="72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Arquitetura MPP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https://medium.com/big-data-processing/getting-started-with-apache-spark-on-databricks-1f8832c6444</a:t>
            </a:r>
          </a:p>
        </p:txBody>
      </p:sp>
      <p:pic>
        <p:nvPicPr>
          <p:cNvPr id="33" name="Imagem 32" descr="Diagrama&#10;&#10;Descrição gerada automaticamente">
            <a:extLst>
              <a:ext uri="{FF2B5EF4-FFF2-40B4-BE49-F238E27FC236}">
                <a16:creationId xmlns:a16="http://schemas.microsoft.com/office/drawing/2014/main" id="{C96182A8-52E3-996D-C5CD-F31C4DCEC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3" y="1649892"/>
            <a:ext cx="6365181" cy="4465094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8799EDD-83C5-D054-667C-2A2551B9C4EC}"/>
              </a:ext>
            </a:extLst>
          </p:cNvPr>
          <p:cNvSpPr txBox="1"/>
          <p:nvPr/>
        </p:nvSpPr>
        <p:spPr>
          <a:xfrm>
            <a:off x="558132" y="6081875"/>
            <a:ext cx="636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sz="2000" b="1" i="0" dirty="0">
                <a:solidFill>
                  <a:srgbClr val="FF0000"/>
                </a:solidFill>
                <a:effectLst/>
              </a:rPr>
              <a:t>Necessário Quando Spark Executado em Modo Distribuído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5B3B52-F5E6-EF9A-B3CC-E9858DA30DEF}"/>
              </a:ext>
            </a:extLst>
          </p:cNvPr>
          <p:cNvSpPr txBox="1"/>
          <p:nvPr/>
        </p:nvSpPr>
        <p:spPr>
          <a:xfrm>
            <a:off x="7016620" y="1649892"/>
            <a:ext cx="5175380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1" dirty="0" err="1">
                <a:solidFill>
                  <a:srgbClr val="FF0000"/>
                </a:solidFill>
              </a:rPr>
              <a:t>SparkContext</a:t>
            </a:r>
            <a:r>
              <a:rPr lang="pt-BR" sz="2400" b="1" dirty="0">
                <a:solidFill>
                  <a:srgbClr val="FF0000"/>
                </a:solidFill>
              </a:rPr>
              <a:t> ou </a:t>
            </a:r>
            <a:r>
              <a:rPr lang="pt-BR" sz="2400" b="1" dirty="0" err="1">
                <a:solidFill>
                  <a:srgbClr val="FF0000"/>
                </a:solidFill>
              </a:rPr>
              <a:t>SparkSession</a:t>
            </a:r>
            <a:endParaRPr lang="pt-BR" sz="24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Ponto de Entrada para um Programa Spark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Conecta o Spark ao Código a ser Executado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Controla o Aplicativo Spark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Interage com Cluster Manager sobre Recursos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Envia Jobs para Works Disponíveis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Principal Ponto de Entrada para Funcionalidades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Cria DAG (Gráfico Acíclico Direcionado) que será Depois Convertido em Plano de Execução</a:t>
            </a:r>
          </a:p>
          <a:p>
            <a:pPr algn="l"/>
            <a:r>
              <a:rPr lang="pt-BR" sz="2400" b="1" dirty="0" err="1">
                <a:solidFill>
                  <a:srgbClr val="FF0000"/>
                </a:solidFill>
              </a:rPr>
              <a:t>User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Code</a:t>
            </a:r>
            <a:endParaRPr lang="pt-BR" sz="2400" b="1" dirty="0">
              <a:solidFill>
                <a:srgbClr val="FF0000"/>
              </a:solidFill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Interpretação do Código (O que se quer fazer ?)</a:t>
            </a:r>
          </a:p>
          <a:p>
            <a:pPr algn="l"/>
            <a:r>
              <a:rPr lang="pt-BR" sz="2400" b="1" dirty="0" err="1">
                <a:solidFill>
                  <a:srgbClr val="FF0000"/>
                </a:solidFill>
              </a:rPr>
              <a:t>Executors</a:t>
            </a:r>
            <a:endParaRPr lang="pt-BR" sz="2400" b="1" dirty="0">
              <a:solidFill>
                <a:srgbClr val="FF0000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Executa Código Atribuído pelo Driver (Tarefas)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Abre Arquivos e Processa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Faz as Transformações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</a:rPr>
              <a:t>Relata seu Status ao Driver</a:t>
            </a:r>
            <a:endParaRPr lang="pt-B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132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1" y="992168"/>
            <a:ext cx="11672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</a:t>
            </a:r>
            <a:r>
              <a:rPr lang="pt-BR" sz="3600" b="1" u="sng" dirty="0" err="1"/>
              <a:t>SparkSession</a:t>
            </a:r>
            <a:endParaRPr lang="pt-BR" sz="3600" b="1" u="sng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E6A73-FC93-DEC3-6E57-9E0B4B6F656B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https://medium.com/@akhilasaineni7/exploring-sparkcontext-and-sparksession-8369e60f658e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E35701-46E0-C2F3-9080-25A2A35634E7}"/>
              </a:ext>
            </a:extLst>
          </p:cNvPr>
          <p:cNvSpPr txBox="1"/>
          <p:nvPr/>
        </p:nvSpPr>
        <p:spPr>
          <a:xfrm>
            <a:off x="6960633" y="1454277"/>
            <a:ext cx="520648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Introduzido a Partir do Spark 2.0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Geralmente Mais Indicado que </a:t>
            </a:r>
            <a:r>
              <a:rPr lang="pt-BR" sz="2000" dirty="0" err="1">
                <a:solidFill>
                  <a:srgbClr val="000000"/>
                </a:solidFill>
              </a:rPr>
              <a:t>SparkContext</a:t>
            </a:r>
            <a:endParaRPr lang="pt-BR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Unifica Diferentes Contextos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Não Precisa Criar Contextos Separados, Reduzindo Sobrecarga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Evita que Desenvolvedor se Preocupe em Criar Diferentes Contextos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Suporta </a:t>
            </a:r>
            <a:r>
              <a:rPr lang="pt-BR" sz="2000" dirty="0" err="1">
                <a:solidFill>
                  <a:srgbClr val="000000"/>
                </a:solidFill>
              </a:rPr>
              <a:t>Dataframe</a:t>
            </a:r>
            <a:r>
              <a:rPr lang="pt-BR" sz="2000" dirty="0">
                <a:solidFill>
                  <a:srgbClr val="000000"/>
                </a:solidFill>
              </a:rPr>
              <a:t> e </a:t>
            </a:r>
            <a:r>
              <a:rPr lang="pt-BR" sz="2000" dirty="0" err="1">
                <a:solidFill>
                  <a:srgbClr val="000000"/>
                </a:solidFill>
              </a:rPr>
              <a:t>Dataset</a:t>
            </a:r>
            <a:endParaRPr lang="pt-BR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Incorpora Otimizador de Consulta </a:t>
            </a:r>
            <a:r>
              <a:rPr lang="pt-BR" sz="2000" dirty="0" err="1">
                <a:solidFill>
                  <a:srgbClr val="000000"/>
                </a:solidFill>
              </a:rPr>
              <a:t>Catalyst</a:t>
            </a:r>
            <a:r>
              <a:rPr lang="pt-BR" sz="2000" dirty="0">
                <a:solidFill>
                  <a:srgbClr val="000000"/>
                </a:solidFill>
              </a:rPr>
              <a:t>, Benéfico para Consultas Spark SQL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Fornece Shell Interativo Spark-Shell em Scala e Python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</a:rPr>
              <a:t>Fornece Interface Notebook (Jupiter/</a:t>
            </a:r>
            <a:r>
              <a:rPr lang="pt-BR" sz="2000" dirty="0" err="1">
                <a:solidFill>
                  <a:srgbClr val="000000"/>
                </a:solidFill>
              </a:rPr>
              <a:t>Colab</a:t>
            </a:r>
            <a:r>
              <a:rPr lang="pt-BR" sz="2000" dirty="0">
                <a:solidFill>
                  <a:srgbClr val="000000"/>
                </a:solidFill>
              </a:rPr>
              <a:t>)</a:t>
            </a:r>
            <a:endParaRPr lang="pt-BR" sz="2400" dirty="0">
              <a:solidFill>
                <a:srgbClr val="00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50AD5C-568A-68C8-9490-14C1F0CEE198}"/>
              </a:ext>
            </a:extLst>
          </p:cNvPr>
          <p:cNvSpPr txBox="1"/>
          <p:nvPr/>
        </p:nvSpPr>
        <p:spPr>
          <a:xfrm>
            <a:off x="559837" y="5038523"/>
            <a:ext cx="63542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200" b="1" i="0" dirty="0">
                <a:solidFill>
                  <a:srgbClr val="242424"/>
                </a:solidFill>
                <a:effectLst/>
              </a:rPr>
              <a:t>API Sessão Spark</a:t>
            </a:r>
          </a:p>
          <a:p>
            <a:pPr algn="ctr"/>
            <a:r>
              <a:rPr lang="pt-BR" sz="2200" b="0" i="0" dirty="0">
                <a:solidFill>
                  <a:srgbClr val="242424"/>
                </a:solidFill>
                <a:effectLst/>
              </a:rPr>
              <a:t>Simplifica Desenvolvimento de Aplicativos</a:t>
            </a:r>
          </a:p>
          <a:p>
            <a:pPr algn="ctr"/>
            <a:r>
              <a:rPr lang="pt-BR" sz="2200" dirty="0">
                <a:solidFill>
                  <a:srgbClr val="242424"/>
                </a:solidFill>
              </a:rPr>
              <a:t>M</a:t>
            </a:r>
            <a:r>
              <a:rPr lang="pt-BR" sz="2200" b="0" i="0" dirty="0">
                <a:solidFill>
                  <a:srgbClr val="242424"/>
                </a:solidFill>
                <a:effectLst/>
              </a:rPr>
              <a:t>elhora Produtividade</a:t>
            </a:r>
          </a:p>
          <a:p>
            <a:pPr algn="ctr"/>
            <a:r>
              <a:rPr lang="pt-BR" sz="2200" b="0" i="0" dirty="0">
                <a:solidFill>
                  <a:srgbClr val="242424"/>
                </a:solidFill>
                <a:effectLst/>
              </a:rPr>
              <a:t>Oferece Suporte Integrado para Vários Módulos Spark</a:t>
            </a:r>
            <a:endParaRPr lang="pt-BR" sz="22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72A5098-F36E-D6F8-EC80-125E5FD70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37" y="1555337"/>
            <a:ext cx="6354244" cy="35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16560" y="992168"/>
            <a:ext cx="1091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Cluster Management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98AF2C4-35AF-CE91-05B7-C859C5DE292B}"/>
              </a:ext>
            </a:extLst>
          </p:cNvPr>
          <p:cNvSpPr txBox="1"/>
          <p:nvPr/>
        </p:nvSpPr>
        <p:spPr>
          <a:xfrm>
            <a:off x="375920" y="1676298"/>
            <a:ext cx="11816080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0000"/>
                </a:solidFill>
              </a:rPr>
              <a:t>Principal Função é Dividir Recursos entre os Aplicativos</a:t>
            </a:r>
          </a:p>
          <a:p>
            <a:r>
              <a:rPr lang="pt-BR" sz="2800" dirty="0">
                <a:solidFill>
                  <a:srgbClr val="000000"/>
                </a:solidFill>
              </a:rPr>
              <a:t>Responsável por Adquirir Recursos no Cluster e Alocar os Jobs em Cada Nó</a:t>
            </a:r>
          </a:p>
          <a:p>
            <a:pPr algn="l"/>
            <a:endParaRPr lang="pt-BR" sz="2000" b="1" dirty="0">
              <a:solidFill>
                <a:srgbClr val="FF0000"/>
              </a:solidFill>
            </a:endParaRPr>
          </a:p>
          <a:p>
            <a:pPr algn="l">
              <a:spcAft>
                <a:spcPts val="600"/>
              </a:spcAft>
            </a:pPr>
            <a:r>
              <a:rPr lang="pt-BR" sz="2400" b="1" u="sng" dirty="0"/>
              <a:t>TIPOS DE GERENCIADORES SUPORTADOS PELO SPARK</a:t>
            </a:r>
          </a:p>
          <a:p>
            <a:pPr algn="l"/>
            <a:r>
              <a:rPr lang="pt-BR" sz="2400" b="1" dirty="0" err="1">
                <a:solidFill>
                  <a:srgbClr val="FF0000"/>
                </a:solidFill>
              </a:rPr>
              <a:t>Standalone</a:t>
            </a:r>
            <a:r>
              <a:rPr lang="pt-BR" sz="2400" b="1" dirty="0">
                <a:solidFill>
                  <a:srgbClr val="FF0000"/>
                </a:solidFill>
              </a:rPr>
              <a:t> Cluster (Linux, Windows ou Mac OS)</a:t>
            </a:r>
          </a:p>
          <a:p>
            <a:r>
              <a:rPr lang="pt-BR" sz="2000" dirty="0">
                <a:solidFill>
                  <a:srgbClr val="000000"/>
                </a:solidFill>
              </a:rPr>
              <a:t>Gerenciamento Simples de Recursos Incorporado ao Próprio SPARK</a:t>
            </a:r>
          </a:p>
          <a:p>
            <a:pPr>
              <a:spcAft>
                <a:spcPts val="1200"/>
              </a:spcAft>
            </a:pPr>
            <a:r>
              <a:rPr lang="pt-BR" sz="2000" dirty="0">
                <a:solidFill>
                  <a:srgbClr val="000000"/>
                </a:solidFill>
              </a:rPr>
              <a:t>Gerenciado pelo SPARK</a:t>
            </a:r>
          </a:p>
          <a:p>
            <a:pPr algn="l"/>
            <a:r>
              <a:rPr lang="pt-BR" sz="2400" b="1" dirty="0">
                <a:solidFill>
                  <a:srgbClr val="FF0000"/>
                </a:solidFill>
              </a:rPr>
              <a:t>Apache Mesos (Linux ou Mac OS)</a:t>
            </a:r>
          </a:p>
          <a:p>
            <a:r>
              <a:rPr lang="pt-BR" sz="2000" dirty="0">
                <a:solidFill>
                  <a:srgbClr val="000000"/>
                </a:solidFill>
              </a:rPr>
              <a:t>Gerenciamento Global de Recursos para todo o Data Center</a:t>
            </a:r>
          </a:p>
          <a:p>
            <a:pPr>
              <a:spcAft>
                <a:spcPts val="1200"/>
              </a:spcAft>
            </a:pPr>
            <a:r>
              <a:rPr lang="pt-BR" sz="2000" dirty="0">
                <a:solidFill>
                  <a:srgbClr val="000000"/>
                </a:solidFill>
              </a:rPr>
              <a:t>Negocia Oferta de Recursos com </a:t>
            </a:r>
            <a:r>
              <a:rPr lang="pt-BR" sz="2000" dirty="0" err="1">
                <a:solidFill>
                  <a:srgbClr val="000000"/>
                </a:solidFill>
              </a:rPr>
              <a:t>Scheduler</a:t>
            </a:r>
            <a:r>
              <a:rPr lang="pt-BR" sz="2000" dirty="0">
                <a:solidFill>
                  <a:srgbClr val="000000"/>
                </a:solidFill>
              </a:rPr>
              <a:t> do Framework. Se Rejeitadas, faz nova Oferta</a:t>
            </a:r>
          </a:p>
          <a:p>
            <a:pPr algn="l"/>
            <a:r>
              <a:rPr lang="pt-BR" sz="2400" b="1" dirty="0" err="1">
                <a:solidFill>
                  <a:srgbClr val="FF0000"/>
                </a:solidFill>
              </a:rPr>
              <a:t>Hadoop</a:t>
            </a:r>
            <a:r>
              <a:rPr lang="pt-BR" sz="2400" b="1" dirty="0">
                <a:solidFill>
                  <a:srgbClr val="FF0000"/>
                </a:solidFill>
              </a:rPr>
              <a:t> YARN (Windows ou Linux)</a:t>
            </a:r>
          </a:p>
          <a:p>
            <a:pPr algn="l"/>
            <a:r>
              <a:rPr lang="pt-BR" sz="2000" dirty="0">
                <a:solidFill>
                  <a:srgbClr val="000000"/>
                </a:solidFill>
              </a:rPr>
              <a:t>Gerenciamento de Recursos para Jobs do </a:t>
            </a:r>
            <a:r>
              <a:rPr lang="pt-BR" sz="2000" dirty="0" err="1">
                <a:solidFill>
                  <a:srgbClr val="000000"/>
                </a:solidFill>
              </a:rPr>
              <a:t>Hadoop</a:t>
            </a:r>
            <a:endParaRPr lang="pt-BR" sz="2000" dirty="0">
              <a:solidFill>
                <a:srgbClr val="000000"/>
              </a:solidFill>
            </a:endParaRPr>
          </a:p>
          <a:p>
            <a:pPr algn="l"/>
            <a:r>
              <a:rPr lang="pt-BR" sz="2000" dirty="0">
                <a:solidFill>
                  <a:srgbClr val="000000"/>
                </a:solidFill>
              </a:rPr>
              <a:t>Avalia Recursos Disponíveis e Decide para onde Deve ir o </a:t>
            </a:r>
            <a:r>
              <a:rPr lang="pt-BR" sz="2000" dirty="0" err="1">
                <a:solidFill>
                  <a:srgbClr val="000000"/>
                </a:solidFill>
              </a:rPr>
              <a:t>Job</a:t>
            </a:r>
            <a:endParaRPr lang="pt-BR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995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16560" y="992168"/>
            <a:ext cx="1091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</a:t>
            </a:r>
            <a:r>
              <a:rPr lang="pt-BR" sz="3600" b="1" u="sng" dirty="0" err="1"/>
              <a:t>Dags</a:t>
            </a:r>
            <a:r>
              <a:rPr lang="pt-BR" sz="3600" b="1" u="sng" dirty="0"/>
              <a:t> </a:t>
            </a:r>
            <a:r>
              <a:rPr lang="pt-BR" sz="3600" b="1" u="sng" dirty="0" err="1"/>
              <a:t>Scheduler</a:t>
            </a:r>
            <a:endParaRPr lang="pt-BR" sz="3600" b="1" u="sng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AB7686-E6F4-9580-2475-63408811C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19" y="2385499"/>
            <a:ext cx="10290753" cy="41977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E8F5B74-C120-8B50-3E01-0A7AFEBF4EF1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https://medium.com/gabriel-luz/spark-101-introdu%C3%A7%C3%A3o-ao-framework-de-processamento-de-dados-distribu%C3%ADdos-1f959e596024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BE985-D30D-4C43-187A-808A03317DF8}"/>
              </a:ext>
            </a:extLst>
          </p:cNvPr>
          <p:cNvSpPr txBox="1"/>
          <p:nvPr/>
        </p:nvSpPr>
        <p:spPr>
          <a:xfrm>
            <a:off x="416560" y="1560752"/>
            <a:ext cx="11369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00"/>
                </a:solidFill>
              </a:rPr>
              <a:t>Camada de Agendamento do Apache Spark</a:t>
            </a:r>
          </a:p>
          <a:p>
            <a:r>
              <a:rPr lang="pt-BR" sz="2400" dirty="0">
                <a:solidFill>
                  <a:srgbClr val="000000"/>
                </a:solidFill>
              </a:rPr>
              <a:t>Implementa Agendamento Orientado a Estágios Usando Jobs e </a:t>
            </a:r>
            <a:r>
              <a:rPr lang="pt-BR" sz="2400" dirty="0" err="1">
                <a:solidFill>
                  <a:srgbClr val="000000"/>
                </a:solidFill>
              </a:rPr>
              <a:t>Stages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09284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1" y="992168"/>
            <a:ext cx="995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Gráfico Acíclico Direcionado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E6A73-FC93-DEC3-6E57-9E0B4B6F656B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</a:t>
            </a:r>
            <a:r>
              <a:rPr lang="pt-BR" sz="800" dirty="0" err="1"/>
              <a:t>selectfrom.dev</a:t>
            </a:r>
            <a:r>
              <a:rPr lang="pt-BR" sz="800" dirty="0"/>
              <a:t>/apache-spark-scheduling-dag-jobs-stages-tasks-23de68b8a7f9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4AF009-12A6-A174-D4EE-EF9A632E9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63" y="1723297"/>
            <a:ext cx="5443090" cy="252358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3A81001-3F4F-D01C-23DE-CD2F2E446D0B}"/>
              </a:ext>
            </a:extLst>
          </p:cNvPr>
          <p:cNvSpPr txBox="1"/>
          <p:nvPr/>
        </p:nvSpPr>
        <p:spPr>
          <a:xfrm>
            <a:off x="5978018" y="1565593"/>
            <a:ext cx="5516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DAG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4EFDA26-818D-EB96-E090-DE6A075F89ED}"/>
              </a:ext>
            </a:extLst>
          </p:cNvPr>
          <p:cNvSpPr txBox="1"/>
          <p:nvPr/>
        </p:nvSpPr>
        <p:spPr>
          <a:xfrm>
            <a:off x="5968689" y="1957808"/>
            <a:ext cx="616128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dirty="0">
                <a:solidFill>
                  <a:srgbClr val="000000"/>
                </a:solidFill>
              </a:rPr>
              <a:t>- Representação Visual Ordem de Execução do Programa 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Ordem de Atividades Representada por um Gráfico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Gráfico Apresentado como Conjunto de Círculos</a:t>
            </a:r>
          </a:p>
          <a:p>
            <a:r>
              <a:rPr lang="pt-BR" sz="2000" b="1" dirty="0">
                <a:solidFill>
                  <a:srgbClr val="000000"/>
                </a:solidFill>
              </a:rPr>
              <a:t>- Cada Círculo é Uma Atividade Ligada por Linhas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Linhas São Fluxos de Execução Entre Atividades</a:t>
            </a:r>
          </a:p>
          <a:p>
            <a:r>
              <a:rPr lang="pt-BR" sz="2000" b="1" dirty="0">
                <a:solidFill>
                  <a:srgbClr val="000000"/>
                </a:solidFill>
              </a:rPr>
              <a:t>- Círculos São Conhecidos como Vértices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Linhas de Conexão São Conhecidas como Arestas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Vértices Representam os Objetos </a:t>
            </a:r>
            <a:r>
              <a:rPr lang="pt-BR" sz="2000" b="1" dirty="0" err="1">
                <a:solidFill>
                  <a:srgbClr val="000000"/>
                </a:solidFill>
              </a:rPr>
              <a:t>RDDs</a:t>
            </a:r>
            <a:endParaRPr lang="pt-BR" sz="2000" b="1" dirty="0">
              <a:solidFill>
                <a:srgbClr val="000000"/>
              </a:solidFill>
            </a:endParaRP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Arestas Representam as Transformações sobre os </a:t>
            </a:r>
            <a:r>
              <a:rPr lang="pt-BR" sz="2000" b="1" dirty="0" err="1">
                <a:solidFill>
                  <a:srgbClr val="000000"/>
                </a:solidFill>
              </a:rPr>
              <a:t>RDDs</a:t>
            </a:r>
            <a:endParaRPr lang="pt-BR" sz="2000" b="1" dirty="0">
              <a:solidFill>
                <a:srgbClr val="000000"/>
              </a:solidFill>
            </a:endParaRP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Há um Nº Finito de Vértices e Arestas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Cada Aresta é Direcionada de um Vértice para Outro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Fornece um Plano de Execução Lógica de um Spark </a:t>
            </a:r>
            <a:r>
              <a:rPr lang="pt-BR" sz="2000" b="1" dirty="0" err="1">
                <a:solidFill>
                  <a:srgbClr val="000000"/>
                </a:solidFill>
              </a:rPr>
              <a:t>Job</a:t>
            </a:r>
            <a:endParaRPr lang="pt-BR" sz="2000" b="1" dirty="0">
              <a:solidFill>
                <a:srgbClr val="000000"/>
              </a:solidFill>
            </a:endParaRP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Spark </a:t>
            </a:r>
            <a:r>
              <a:rPr lang="pt-BR" sz="2000" b="1" dirty="0" err="1">
                <a:solidFill>
                  <a:srgbClr val="000000"/>
                </a:solidFill>
              </a:rPr>
              <a:t>Job</a:t>
            </a:r>
            <a:r>
              <a:rPr lang="pt-BR" sz="2000" b="1" dirty="0">
                <a:solidFill>
                  <a:srgbClr val="000000"/>
                </a:solidFill>
              </a:rPr>
              <a:t> é Criado Quando uma Ação é Executada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A6BA2-A9FE-7BB9-3F8A-99F225F11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63" y="4339975"/>
            <a:ext cx="5443090" cy="207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5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1" y="992168"/>
            <a:ext cx="995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Visualizando DAG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E6A73-FC93-DEC3-6E57-9E0B4B6F656B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https://techvidvan.com/tutorials/apache-spark-dag-directed-acyclic-graph/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4EFDA26-818D-EB96-E090-DE6A075F89ED}"/>
              </a:ext>
            </a:extLst>
          </p:cNvPr>
          <p:cNvSpPr txBox="1"/>
          <p:nvPr/>
        </p:nvSpPr>
        <p:spPr>
          <a:xfrm>
            <a:off x="5997635" y="2001014"/>
            <a:ext cx="61943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dirty="0">
                <a:solidFill>
                  <a:srgbClr val="000000"/>
                </a:solidFill>
              </a:rPr>
              <a:t>- Para cada </a:t>
            </a:r>
            <a:r>
              <a:rPr lang="pt-BR" sz="2000" b="1" dirty="0" err="1">
                <a:solidFill>
                  <a:srgbClr val="000000"/>
                </a:solidFill>
              </a:rPr>
              <a:t>Job</a:t>
            </a:r>
            <a:r>
              <a:rPr lang="pt-BR" sz="2000" b="1" dirty="0">
                <a:solidFill>
                  <a:srgbClr val="000000"/>
                </a:solidFill>
              </a:rPr>
              <a:t> uma Visualização DAG é Criada (Plano)</a:t>
            </a:r>
          </a:p>
          <a:p>
            <a:pPr marL="92075" indent="-92075" algn="l"/>
            <a:r>
              <a:rPr lang="pt-BR" sz="2000" b="1" dirty="0">
                <a:solidFill>
                  <a:srgbClr val="000000"/>
                </a:solidFill>
              </a:rPr>
              <a:t>- Jobs são Divididos em Conjuntos de Tarefas (Estágios) Quando uma Ação é Encontrada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Estágios Dependem Uns dos Outros</a:t>
            </a:r>
          </a:p>
          <a:p>
            <a:pPr marL="177800" indent="-177800" algn="l">
              <a:tabLst>
                <a:tab pos="177800" algn="l"/>
              </a:tabLst>
            </a:pPr>
            <a:r>
              <a:rPr lang="pt-BR" sz="2000" b="1" dirty="0">
                <a:solidFill>
                  <a:srgbClr val="000000"/>
                </a:solidFill>
              </a:rPr>
              <a:t>- Estágios Podem ser Executadas em Série ou Paralelo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Cada Estágio é Composto por Tarefas Spark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- Tarefa é uma Unidade de Execução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85C983-B94C-2BA8-B8A1-6DD3CA91D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68" y="1571806"/>
            <a:ext cx="5442068" cy="401002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88668FD-95F8-0762-88B7-0DCAE06EE06A}"/>
              </a:ext>
            </a:extLst>
          </p:cNvPr>
          <p:cNvSpPr txBox="1"/>
          <p:nvPr/>
        </p:nvSpPr>
        <p:spPr>
          <a:xfrm>
            <a:off x="6007746" y="1558730"/>
            <a:ext cx="5351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DAG</a:t>
            </a:r>
          </a:p>
        </p:txBody>
      </p:sp>
    </p:spTree>
    <p:extLst>
      <p:ext uri="{BB962C8B-B14F-4D97-AF65-F5344CB8AC3E}">
        <p14:creationId xmlns:p14="http://schemas.microsoft.com/office/powerpoint/2010/main" val="289470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26720" y="992168"/>
            <a:ext cx="1158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Execução de </a:t>
            </a:r>
            <a:r>
              <a:rPr lang="pt-BR" sz="3600" b="1" u="sng" dirty="0" err="1"/>
              <a:t>Job</a:t>
            </a:r>
            <a:r>
              <a:rPr lang="pt-BR" sz="3600" b="1" u="sng" dirty="0"/>
              <a:t> em Partições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E6A73-FC93-DEC3-6E57-9E0B4B6F656B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https://medium.com/@thejasbabu/spark-under-the-hood-partition-d386aaaa26b7</a:t>
            </a:r>
          </a:p>
        </p:txBody>
      </p:sp>
      <p:pic>
        <p:nvPicPr>
          <p:cNvPr id="4" name="Imagem 3" descr="Gráfico de cascata&#10;&#10;Descrição gerada automaticamente com confiança média">
            <a:extLst>
              <a:ext uri="{FF2B5EF4-FFF2-40B4-BE49-F238E27FC236}">
                <a16:creationId xmlns:a16="http://schemas.microsoft.com/office/drawing/2014/main" id="{3B0D0EB8-8336-0553-2F2E-DC092D11C2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3296"/>
            <a:ext cx="5313680" cy="422733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C347CF-4F04-90D5-7958-304B3027D85A}"/>
              </a:ext>
            </a:extLst>
          </p:cNvPr>
          <p:cNvSpPr txBox="1"/>
          <p:nvPr/>
        </p:nvSpPr>
        <p:spPr>
          <a:xfrm>
            <a:off x="5750560" y="2656651"/>
            <a:ext cx="6451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u="sng" dirty="0">
                <a:solidFill>
                  <a:srgbClr val="FF0000"/>
                </a:solidFill>
              </a:rPr>
              <a:t>Cada Tarefa é Mapeada para uma Partição</a:t>
            </a:r>
          </a:p>
          <a:p>
            <a:pPr marL="92075" indent="-92075" algn="l"/>
            <a:endParaRPr lang="pt-BR" sz="2000" b="1" dirty="0">
              <a:solidFill>
                <a:srgbClr val="000000"/>
              </a:solidFill>
            </a:endParaRPr>
          </a:p>
          <a:p>
            <a:pPr marL="92075" indent="-92075" algn="l"/>
            <a:r>
              <a:rPr lang="pt-BR" sz="2000" b="1" dirty="0">
                <a:solidFill>
                  <a:srgbClr val="000000"/>
                </a:solidFill>
              </a:rPr>
              <a:t>Exemplo: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Ação Simples de Contar Linhas em RDD com 100 Partições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Inicia-se 100 Tarefas que Contarão Linhas em Cada Partição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Os Resultados Parciais Serão Reportados ao Driver</a:t>
            </a:r>
          </a:p>
          <a:p>
            <a:pPr algn="l"/>
            <a:r>
              <a:rPr lang="pt-BR" sz="2000" b="1" dirty="0">
                <a:solidFill>
                  <a:srgbClr val="000000"/>
                </a:solidFill>
              </a:rPr>
              <a:t>O Driver Salvará o Resultado Final</a:t>
            </a:r>
          </a:p>
        </p:txBody>
      </p:sp>
    </p:spTree>
    <p:extLst>
      <p:ext uri="{BB962C8B-B14F-4D97-AF65-F5344CB8AC3E}">
        <p14:creationId xmlns:p14="http://schemas.microsoft.com/office/powerpoint/2010/main" val="1286571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1" y="992168"/>
            <a:ext cx="995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Esquema de uma Aplicação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E6A73-FC93-DEC3-6E57-9E0B4B6F656B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https://medium.com/plumbersofdatascience/understanding-spark-dags-b82020503444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CD58B2-453E-02AC-9F41-6C00CED13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1" y="1957387"/>
            <a:ext cx="11369039" cy="39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8630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Esquema de uma Aplicação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9C3471-5F24-40E5-C5A1-BF643F213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54" y="2441970"/>
            <a:ext cx="10799386" cy="38456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7B95D31-3018-5288-A919-FE878EBC82D4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https://sparkbyexamples.com/spark/what-is-spark-stage/</a:t>
            </a:r>
          </a:p>
        </p:txBody>
      </p:sp>
      <p:sp>
        <p:nvSpPr>
          <p:cNvPr id="19" name="Balão de Fala: Oval 18">
            <a:extLst>
              <a:ext uri="{FF2B5EF4-FFF2-40B4-BE49-F238E27FC236}">
                <a16:creationId xmlns:a16="http://schemas.microsoft.com/office/drawing/2014/main" id="{D1BDF17E-C2D8-B247-5225-0FD94F04ADD8}"/>
              </a:ext>
            </a:extLst>
          </p:cNvPr>
          <p:cNvSpPr/>
          <p:nvPr/>
        </p:nvSpPr>
        <p:spPr>
          <a:xfrm rot="641803">
            <a:off x="1247841" y="2938463"/>
            <a:ext cx="1699467" cy="1032033"/>
          </a:xfrm>
          <a:prstGeom prst="wedgeEllipseCallout">
            <a:avLst>
              <a:gd name="adj1" fmla="val -26683"/>
              <a:gd name="adj2" fmla="val 8061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Unidade de Nível mais Alto</a:t>
            </a:r>
          </a:p>
        </p:txBody>
      </p:sp>
      <p:sp>
        <p:nvSpPr>
          <p:cNvPr id="20" name="Balão de Fala: Oval 19">
            <a:extLst>
              <a:ext uri="{FF2B5EF4-FFF2-40B4-BE49-F238E27FC236}">
                <a16:creationId xmlns:a16="http://schemas.microsoft.com/office/drawing/2014/main" id="{A04F5A35-345B-A4FC-EB56-7DA3333AF9B4}"/>
              </a:ext>
            </a:extLst>
          </p:cNvPr>
          <p:cNvSpPr/>
          <p:nvPr/>
        </p:nvSpPr>
        <p:spPr>
          <a:xfrm rot="641803">
            <a:off x="4406141" y="2416506"/>
            <a:ext cx="1726095" cy="868347"/>
          </a:xfrm>
          <a:prstGeom prst="wedgeEllipseCallout">
            <a:avLst>
              <a:gd name="adj1" fmla="val -26683"/>
              <a:gd name="adj2" fmla="val 8061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Cada Ação, Um </a:t>
            </a:r>
            <a:r>
              <a:rPr lang="pt-BR" dirty="0" err="1"/>
              <a:t>Job</a:t>
            </a:r>
            <a:endParaRPr lang="pt-BR" dirty="0"/>
          </a:p>
        </p:txBody>
      </p:sp>
      <p:sp>
        <p:nvSpPr>
          <p:cNvPr id="21" name="Balão de Fala: Oval 20">
            <a:extLst>
              <a:ext uri="{FF2B5EF4-FFF2-40B4-BE49-F238E27FC236}">
                <a16:creationId xmlns:a16="http://schemas.microsoft.com/office/drawing/2014/main" id="{BD4037E0-B1BF-C571-5B38-E9D4B6ED5ED6}"/>
              </a:ext>
            </a:extLst>
          </p:cNvPr>
          <p:cNvSpPr/>
          <p:nvPr/>
        </p:nvSpPr>
        <p:spPr>
          <a:xfrm rot="1290517">
            <a:off x="10274572" y="1348495"/>
            <a:ext cx="1699467" cy="1075901"/>
          </a:xfrm>
          <a:prstGeom prst="wedgeEllipseCallout">
            <a:avLst>
              <a:gd name="adj1" fmla="val -26683"/>
              <a:gd name="adj2" fmla="val 8061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Unidade de Nível mais Baixo</a:t>
            </a:r>
          </a:p>
        </p:txBody>
      </p:sp>
      <p:sp>
        <p:nvSpPr>
          <p:cNvPr id="22" name="Balão de Fala: Oval 21">
            <a:extLst>
              <a:ext uri="{FF2B5EF4-FFF2-40B4-BE49-F238E27FC236}">
                <a16:creationId xmlns:a16="http://schemas.microsoft.com/office/drawing/2014/main" id="{49CD8BA1-1617-F06A-C731-84113A08A0B0}"/>
              </a:ext>
            </a:extLst>
          </p:cNvPr>
          <p:cNvSpPr/>
          <p:nvPr/>
        </p:nvSpPr>
        <p:spPr>
          <a:xfrm rot="641803">
            <a:off x="6771761" y="1685806"/>
            <a:ext cx="2781229" cy="942947"/>
          </a:xfrm>
          <a:prstGeom prst="wedgeEllipseCallout">
            <a:avLst>
              <a:gd name="adj1" fmla="val -26683"/>
              <a:gd name="adj2" fmla="val 8061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Coleção de Tarefas com mesma Dependência</a:t>
            </a:r>
          </a:p>
        </p:txBody>
      </p:sp>
    </p:spTree>
    <p:extLst>
      <p:ext uri="{BB962C8B-B14F-4D97-AF65-F5344CB8AC3E}">
        <p14:creationId xmlns:p14="http://schemas.microsoft.com/office/powerpoint/2010/main" val="237498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58B275-809E-A3D1-33C1-5657829D3CF7}"/>
              </a:ext>
            </a:extLst>
          </p:cNvPr>
          <p:cNvSpPr txBox="1"/>
          <p:nvPr/>
        </p:nvSpPr>
        <p:spPr>
          <a:xfrm>
            <a:off x="0" y="2460974"/>
            <a:ext cx="12192000" cy="44627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300" dirty="0"/>
              <a:t>Framework Open-</a:t>
            </a:r>
            <a:r>
              <a:rPr lang="pt-BR" sz="2300" dirty="0" err="1"/>
              <a:t>Source</a:t>
            </a:r>
            <a:r>
              <a:rPr lang="pt-BR" sz="2300" dirty="0"/>
              <a:t> de Computação Distribuída voltado para Clusters com Tolerância a Falhas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262D64-580C-07D2-FC2D-CC658BE97513}"/>
              </a:ext>
            </a:extLst>
          </p:cNvPr>
          <p:cNvSpPr txBox="1"/>
          <p:nvPr/>
        </p:nvSpPr>
        <p:spPr>
          <a:xfrm>
            <a:off x="3994124" y="4633867"/>
            <a:ext cx="80336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i="1" dirty="0">
                <a:solidFill>
                  <a:srgbClr val="3A3A3A"/>
                </a:solidFill>
                <a:effectLst/>
              </a:rPr>
              <a:t>“No </a:t>
            </a:r>
            <a:r>
              <a:rPr lang="pt-BR" sz="2000" b="1" i="1" dirty="0" err="1">
                <a:solidFill>
                  <a:srgbClr val="3A3A3A"/>
                </a:solidFill>
                <a:effectLst/>
              </a:rPr>
              <a:t>Databricks</a:t>
            </a:r>
            <a:r>
              <a:rPr lang="pt-BR" sz="2000" b="1" i="1" dirty="0">
                <a:solidFill>
                  <a:srgbClr val="3A3A3A"/>
                </a:solidFill>
                <a:effectLst/>
              </a:rPr>
              <a:t>, estamos trabalhando duro para fazer Spark mais fácil de usar e executar do que nunca, através de nossos esforços, tanto a base de código de ignição e materiais de apoio em torno dele. Todo o nosso trabalho é open </a:t>
            </a:r>
            <a:r>
              <a:rPr lang="pt-BR" sz="2000" b="1" i="1" dirty="0" err="1">
                <a:solidFill>
                  <a:srgbClr val="3A3A3A"/>
                </a:solidFill>
                <a:effectLst/>
              </a:rPr>
              <a:t>source</a:t>
            </a:r>
            <a:r>
              <a:rPr lang="pt-BR" sz="2000" b="1" i="1" dirty="0">
                <a:solidFill>
                  <a:srgbClr val="3A3A3A"/>
                </a:solidFill>
                <a:effectLst/>
              </a:rPr>
              <a:t> e vai diretamente para Apache</a:t>
            </a:r>
            <a:r>
              <a:rPr lang="pt-BR" sz="2000" b="1" i="1" dirty="0">
                <a:solidFill>
                  <a:srgbClr val="242424"/>
                </a:solidFill>
                <a:effectLst/>
              </a:rPr>
              <a:t>”.</a:t>
            </a:r>
          </a:p>
          <a:p>
            <a:pPr algn="just"/>
            <a:endParaRPr lang="pt-BR" sz="2000" b="1" i="1" dirty="0">
              <a:solidFill>
                <a:srgbClr val="242424"/>
              </a:solidFill>
              <a:effectLst/>
            </a:endParaRPr>
          </a:p>
          <a:p>
            <a:pPr algn="r"/>
            <a:r>
              <a:rPr lang="pt-BR" b="1" i="0" dirty="0">
                <a:solidFill>
                  <a:srgbClr val="3A3A3A"/>
                </a:solidFill>
                <a:effectLst/>
              </a:rPr>
              <a:t>Matei </a:t>
            </a:r>
            <a:r>
              <a:rPr lang="pt-BR" b="1" i="0" dirty="0" err="1">
                <a:solidFill>
                  <a:srgbClr val="3A3A3A"/>
                </a:solidFill>
                <a:effectLst/>
              </a:rPr>
              <a:t>Zaharia</a:t>
            </a:r>
            <a:r>
              <a:rPr lang="pt-BR" b="1" i="0" dirty="0">
                <a:solidFill>
                  <a:srgbClr val="3A3A3A"/>
                </a:solidFill>
                <a:effectLst/>
              </a:rPr>
              <a:t>, fundador e CTO, </a:t>
            </a:r>
            <a:r>
              <a:rPr lang="pt-BR" b="1" i="0" dirty="0" err="1">
                <a:solidFill>
                  <a:srgbClr val="3A3A3A"/>
                </a:solidFill>
                <a:effectLst/>
              </a:rPr>
              <a:t>Databricks</a:t>
            </a:r>
            <a:endParaRPr lang="pt-BR" b="1" i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FA8A9D-2A48-EFAD-CD03-A395B4B5D92C}"/>
              </a:ext>
            </a:extLst>
          </p:cNvPr>
          <p:cNvSpPr txBox="1"/>
          <p:nvPr/>
        </p:nvSpPr>
        <p:spPr>
          <a:xfrm>
            <a:off x="0" y="2953797"/>
            <a:ext cx="121920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i="0" dirty="0">
                <a:solidFill>
                  <a:srgbClr val="242424"/>
                </a:solidFill>
                <a:effectLst/>
                <a:latin typeface="source-serif-pro"/>
              </a:rPr>
              <a:t>Ferrament</a:t>
            </a:r>
            <a:r>
              <a:rPr lang="pt-BR" sz="2400" dirty="0">
                <a:solidFill>
                  <a:srgbClr val="242424"/>
                </a:solidFill>
                <a:latin typeface="source-serif-pro"/>
              </a:rPr>
              <a:t>a para </a:t>
            </a:r>
            <a:r>
              <a:rPr lang="pt-BR" sz="2400" i="0" dirty="0">
                <a:solidFill>
                  <a:srgbClr val="242424"/>
                </a:solidFill>
                <a:effectLst/>
                <a:latin typeface="source-serif-pro"/>
              </a:rPr>
              <a:t>Análise de Big Data com Processamento em Memória e Particionamento</a:t>
            </a: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400253-91E8-70CE-D56A-0481D1427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703" y="989071"/>
            <a:ext cx="2707416" cy="13934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A076D4D-84C4-DE4C-20E9-DF2E2A4D913D}"/>
              </a:ext>
            </a:extLst>
          </p:cNvPr>
          <p:cNvSpPr txBox="1"/>
          <p:nvPr/>
        </p:nvSpPr>
        <p:spPr>
          <a:xfrm>
            <a:off x="0" y="3465104"/>
            <a:ext cx="121920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i="0" dirty="0">
                <a:solidFill>
                  <a:srgbClr val="242424"/>
                </a:solidFill>
                <a:effectLst/>
                <a:latin typeface="source-serif-pro"/>
              </a:rPr>
              <a:t>Foca em Velocidade, Facilidade de Uso e Análises Sofisticadas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68569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1" y="992168"/>
            <a:ext cx="7791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Esquema de um JOB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8F703C7-BE66-836F-FFAB-7AF2E10BA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15171"/>
            <a:ext cx="11159411" cy="466085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E6A73-FC93-DEC3-6E57-9E0B4B6F656B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https://slidesplayer.org/slide/15469151/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4C24CEF-E68D-FF7E-D5F4-466EDC0C2036}"/>
              </a:ext>
            </a:extLst>
          </p:cNvPr>
          <p:cNvSpPr txBox="1"/>
          <p:nvPr/>
        </p:nvSpPr>
        <p:spPr>
          <a:xfrm>
            <a:off x="6698212" y="1147409"/>
            <a:ext cx="2633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</a:rPr>
              <a:t>Saída de um Estágio é</a:t>
            </a:r>
          </a:p>
          <a:p>
            <a:r>
              <a:rPr lang="pt-BR" b="1" dirty="0">
                <a:solidFill>
                  <a:srgbClr val="FF0000"/>
                </a:solidFill>
              </a:rPr>
              <a:t>Entrada do Outro</a:t>
            </a:r>
          </a:p>
        </p:txBody>
      </p:sp>
    </p:spTree>
    <p:extLst>
      <p:ext uri="{BB962C8B-B14F-4D97-AF65-F5344CB8AC3E}">
        <p14:creationId xmlns:p14="http://schemas.microsoft.com/office/powerpoint/2010/main" val="132005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54844"/>
            <a:ext cx="11199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Principais Componentes Modelo Programação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ED67421-F85A-BA92-6C0F-536783843C4F}"/>
              </a:ext>
            </a:extLst>
          </p:cNvPr>
          <p:cNvSpPr txBox="1"/>
          <p:nvPr/>
        </p:nvSpPr>
        <p:spPr>
          <a:xfrm>
            <a:off x="457199" y="1521092"/>
            <a:ext cx="116727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 algn="just">
              <a:buFont typeface="Wingdings" panose="05000000000000000000" pitchFamily="2" charset="2"/>
              <a:buChar char="Ø"/>
            </a:pPr>
            <a:r>
              <a:rPr lang="pt-BR" sz="2400" b="1" i="0" dirty="0" err="1">
                <a:solidFill>
                  <a:srgbClr val="FF0000"/>
                </a:solidFill>
                <a:effectLst/>
              </a:rPr>
              <a:t>SparkContext</a:t>
            </a:r>
            <a:r>
              <a:rPr lang="pt-BR" sz="2400" b="1" i="0" dirty="0">
                <a:solidFill>
                  <a:srgbClr val="FF0000"/>
                </a:solidFill>
                <a:effectLst/>
              </a:rPr>
              <a:t> (</a:t>
            </a:r>
            <a:r>
              <a:rPr lang="pt-BR" sz="2400" b="1" i="0" dirty="0" err="1">
                <a:solidFill>
                  <a:srgbClr val="FF0000"/>
                </a:solidFill>
                <a:effectLst/>
              </a:rPr>
              <a:t>SparkSession</a:t>
            </a:r>
            <a:r>
              <a:rPr lang="pt-BR" sz="2400" b="1" i="0" dirty="0">
                <a:solidFill>
                  <a:srgbClr val="FF0000"/>
                </a:solidFill>
                <a:effectLst/>
              </a:rPr>
              <a:t>)</a:t>
            </a:r>
          </a:p>
          <a:p>
            <a:pPr marL="269875" algn="just"/>
            <a:r>
              <a:rPr lang="pt-BR" sz="2000" b="0" i="0" dirty="0">
                <a:solidFill>
                  <a:srgbClr val="253A44"/>
                </a:solidFill>
                <a:effectLst/>
              </a:rPr>
              <a:t>Objeto que Conecta o Spark ao Programa que está sendo Desenvolvido</a:t>
            </a:r>
          </a:p>
          <a:p>
            <a:pPr marL="269875" algn="just"/>
            <a:r>
              <a:rPr lang="pt-BR" sz="2000" b="0" i="0" dirty="0">
                <a:solidFill>
                  <a:srgbClr val="253A44"/>
                </a:solidFill>
                <a:effectLst/>
              </a:rPr>
              <a:t>Ponto de Entrada para Qualquer Funcionalidade do Spark</a:t>
            </a:r>
          </a:p>
          <a:p>
            <a:pPr marL="269875" algn="just"/>
            <a:r>
              <a:rPr lang="pt-BR" sz="2000" dirty="0">
                <a:solidFill>
                  <a:srgbClr val="253A44"/>
                </a:solidFill>
              </a:rPr>
              <a:t>Representa Conexão com um Cluster, Onde Configura Propriedades Comuns ao Aplicativo</a:t>
            </a:r>
            <a:endParaRPr lang="pt-BR" sz="2000" b="0" i="0" dirty="0">
              <a:solidFill>
                <a:srgbClr val="253A44"/>
              </a:solidFill>
              <a:effectLst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pt-BR" sz="800" b="0" i="0" dirty="0">
              <a:solidFill>
                <a:srgbClr val="253A44"/>
              </a:solidFill>
              <a:effectLst/>
            </a:endParaRPr>
          </a:p>
          <a:p>
            <a:pPr marL="269875" indent="-269875" algn="just">
              <a:buFont typeface="Wingdings" panose="05000000000000000000" pitchFamily="2" charset="2"/>
              <a:buChar char="Ø"/>
            </a:pPr>
            <a:r>
              <a:rPr lang="pt-BR" sz="2400" b="1" dirty="0" err="1">
                <a:solidFill>
                  <a:srgbClr val="FF0000"/>
                </a:solidFill>
              </a:rPr>
              <a:t>Resilient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Distributed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Datasets</a:t>
            </a:r>
            <a:r>
              <a:rPr lang="pt-BR" sz="2400" b="1" dirty="0">
                <a:solidFill>
                  <a:srgbClr val="FF0000"/>
                </a:solidFill>
              </a:rPr>
              <a:t> (RDD)</a:t>
            </a:r>
          </a:p>
          <a:p>
            <a:pPr marL="269875" algn="just"/>
            <a:r>
              <a:rPr lang="pt-BR" sz="2000" dirty="0"/>
              <a:t>Objeto Principal do Modelo de Programação Spark, Pois é Onde são Armazenados e Processados os Dados</a:t>
            </a:r>
          </a:p>
          <a:p>
            <a:pPr marL="269875" algn="just"/>
            <a:r>
              <a:rPr lang="pt-BR" sz="2000" dirty="0"/>
              <a:t>Coleção de Elementos Tolerantes a Falhas, Capazes de Operar em Paralelo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pt-BR" sz="800" b="0" i="0" dirty="0">
              <a:solidFill>
                <a:srgbClr val="253A44"/>
              </a:solidFill>
              <a:effectLst/>
            </a:endParaRPr>
          </a:p>
          <a:p>
            <a:pPr marL="269875" indent="-269875" algn="just">
              <a:buFont typeface="Wingdings" panose="05000000000000000000" pitchFamily="2" charset="2"/>
              <a:buChar char="Ø"/>
            </a:pPr>
            <a:r>
              <a:rPr lang="pt-BR" sz="2400" b="1" dirty="0" err="1">
                <a:solidFill>
                  <a:srgbClr val="FF0000"/>
                </a:solidFill>
              </a:rPr>
              <a:t>Dataframe</a:t>
            </a:r>
            <a:r>
              <a:rPr lang="pt-BR" sz="2400" b="1" dirty="0">
                <a:solidFill>
                  <a:srgbClr val="FF0000"/>
                </a:solidFill>
              </a:rPr>
              <a:t> (Extensão do RDD)</a:t>
            </a:r>
          </a:p>
          <a:p>
            <a:pPr marL="269875" algn="l"/>
            <a:r>
              <a:rPr lang="pt-BR" sz="2000" dirty="0">
                <a:solidFill>
                  <a:srgbClr val="253A44"/>
                </a:solidFill>
              </a:rPr>
              <a:t>Componente Adicionado pelo Spark SQL</a:t>
            </a:r>
            <a:endParaRPr lang="pt-BR" sz="2000" b="0" i="0" dirty="0">
              <a:solidFill>
                <a:srgbClr val="253A44"/>
              </a:solidFill>
              <a:effectLst/>
            </a:endParaRPr>
          </a:p>
          <a:p>
            <a:pPr marL="269875" algn="l"/>
            <a:r>
              <a:rPr lang="pt-BR" sz="2000" b="0" i="0" dirty="0">
                <a:solidFill>
                  <a:srgbClr val="253A44"/>
                </a:solidFill>
                <a:effectLst/>
              </a:rPr>
              <a:t>Organiza os Dados em Formato de Tabela, a Partir de uma Estrutura de Dados</a:t>
            </a:r>
          </a:p>
          <a:p>
            <a:pPr marL="269875" algn="l"/>
            <a:r>
              <a:rPr lang="pt-BR" sz="2000" b="0" i="0" dirty="0">
                <a:solidFill>
                  <a:srgbClr val="253A44"/>
                </a:solidFill>
                <a:effectLst/>
              </a:rPr>
              <a:t>Permite Manipulação dos Dados de Forma Parecida com Banco de Dados Relacionais (SQL)</a:t>
            </a:r>
          </a:p>
          <a:p>
            <a:pPr marL="269875" algn="l"/>
            <a:endParaRPr lang="pt-BR" sz="800" dirty="0">
              <a:solidFill>
                <a:srgbClr val="253A44"/>
              </a:solidFill>
            </a:endParaRPr>
          </a:p>
          <a:p>
            <a:pPr marL="269875" indent="-269875" algn="just">
              <a:buFont typeface="Wingdings" panose="05000000000000000000" pitchFamily="2" charset="2"/>
              <a:buChar char="Ø"/>
            </a:pPr>
            <a:r>
              <a:rPr lang="pt-BR" sz="2400" b="1" dirty="0" err="1">
                <a:solidFill>
                  <a:srgbClr val="FF0000"/>
                </a:solidFill>
              </a:rPr>
              <a:t>Dataset</a:t>
            </a:r>
            <a:r>
              <a:rPr lang="pt-BR" sz="2400" b="1" dirty="0">
                <a:solidFill>
                  <a:srgbClr val="FF0000"/>
                </a:solidFill>
              </a:rPr>
              <a:t> (Extensão do </a:t>
            </a:r>
            <a:r>
              <a:rPr lang="pt-BR" sz="2400" b="1" dirty="0" err="1">
                <a:solidFill>
                  <a:srgbClr val="FF0000"/>
                </a:solidFill>
              </a:rPr>
              <a:t>Dataframe</a:t>
            </a:r>
            <a:r>
              <a:rPr lang="pt-BR" sz="2400" b="1" dirty="0">
                <a:solidFill>
                  <a:srgbClr val="FF0000"/>
                </a:solidFill>
              </a:rPr>
              <a:t>)</a:t>
            </a:r>
          </a:p>
          <a:p>
            <a:pPr marL="269875" algn="l"/>
            <a:r>
              <a:rPr lang="pt-BR" sz="2000" dirty="0">
                <a:solidFill>
                  <a:srgbClr val="253A44"/>
                </a:solidFill>
              </a:rPr>
              <a:t>Combina Recursos Importantes RDD e </a:t>
            </a:r>
            <a:r>
              <a:rPr lang="pt-BR" sz="2000" dirty="0" err="1">
                <a:solidFill>
                  <a:srgbClr val="253A44"/>
                </a:solidFill>
              </a:rPr>
              <a:t>Dataframe</a:t>
            </a:r>
            <a:endParaRPr lang="pt-BR" sz="2000" b="0" i="0" dirty="0">
              <a:solidFill>
                <a:srgbClr val="253A4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6811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19876" y="992168"/>
            <a:ext cx="1173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Imutabilidade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676C93-5277-579E-EBC3-FBC909108614}"/>
              </a:ext>
            </a:extLst>
          </p:cNvPr>
          <p:cNvSpPr txBox="1"/>
          <p:nvPr/>
        </p:nvSpPr>
        <p:spPr>
          <a:xfrm>
            <a:off x="3655766" y="1687653"/>
            <a:ext cx="81095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rgbClr val="000000"/>
                </a:solidFill>
              </a:rPr>
              <a:t>Conceito por Trás da </a:t>
            </a:r>
            <a:r>
              <a:rPr lang="pt-BR" sz="2000" b="1" dirty="0">
                <a:solidFill>
                  <a:srgbClr val="000000"/>
                </a:solidFill>
              </a:rPr>
              <a:t>Operação Transformação de RDD</a:t>
            </a:r>
            <a:r>
              <a:rPr lang="pt-BR" sz="2000" dirty="0">
                <a:solidFill>
                  <a:srgbClr val="000000"/>
                </a:solidFill>
              </a:rPr>
              <a:t> onde um Objeto não Pode ser Modificado Depois de Criado.</a:t>
            </a:r>
          </a:p>
          <a:p>
            <a:pPr algn="l"/>
            <a:r>
              <a:rPr lang="pt-BR" sz="2000" dirty="0">
                <a:solidFill>
                  <a:srgbClr val="000000"/>
                </a:solidFill>
              </a:rPr>
              <a:t>Qualquer Mudança Necessária Cria um Novo Objeto com as Alterações.</a:t>
            </a:r>
          </a:p>
          <a:p>
            <a:pPr algn="l"/>
            <a:r>
              <a:rPr lang="pt-BR" sz="2000" dirty="0">
                <a:solidFill>
                  <a:srgbClr val="000000"/>
                </a:solidFill>
              </a:rPr>
              <a:t>Exemplo: Para um RDD com Números Aleatórios que se Deseja Filtrar os Números Pares, e Criado Novo RDD Só com Números Pares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551E2C-BC36-9948-3945-9EE38D2C5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60" y="1749261"/>
            <a:ext cx="2504440" cy="147732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D52A7AE-395F-6536-2D93-5B13A6E354AE}"/>
              </a:ext>
            </a:extLst>
          </p:cNvPr>
          <p:cNvSpPr txBox="1"/>
          <p:nvPr/>
        </p:nvSpPr>
        <p:spPr>
          <a:xfrm>
            <a:off x="426720" y="3539132"/>
            <a:ext cx="11338560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pt-BR" sz="2000" b="1" u="sng" dirty="0"/>
              <a:t>VANTAGENS</a:t>
            </a:r>
          </a:p>
          <a:p>
            <a:pPr algn="l"/>
            <a:r>
              <a:rPr lang="pt-BR" sz="2000" b="1" dirty="0">
                <a:solidFill>
                  <a:srgbClr val="FF0000"/>
                </a:solidFill>
              </a:rPr>
              <a:t>Simplicidade</a:t>
            </a:r>
          </a:p>
          <a:p>
            <a:r>
              <a:rPr lang="pt-BR" sz="1800" dirty="0">
                <a:solidFill>
                  <a:srgbClr val="000000"/>
                </a:solidFill>
              </a:rPr>
              <a:t>Se Tem Certeza de que os Dados Lidos não Sofrerão Mudança</a:t>
            </a:r>
          </a:p>
          <a:p>
            <a:endParaRPr lang="pt-BR" sz="1800" dirty="0">
              <a:solidFill>
                <a:srgbClr val="000000"/>
              </a:solidFill>
            </a:endParaRPr>
          </a:p>
          <a:p>
            <a:pPr algn="l"/>
            <a:r>
              <a:rPr lang="pt-BR" sz="2000" b="1" dirty="0">
                <a:solidFill>
                  <a:srgbClr val="FF0000"/>
                </a:solidFill>
              </a:rPr>
              <a:t>Paralelismo</a:t>
            </a:r>
          </a:p>
          <a:p>
            <a:r>
              <a:rPr lang="pt-BR" sz="1800" dirty="0">
                <a:solidFill>
                  <a:srgbClr val="000000"/>
                </a:solidFill>
              </a:rPr>
              <a:t>Spark Pode Particionar o RDD em Vários Nós e Processá-los em Paralelo sem Preocupação com Problemas de Consistências de Dados</a:t>
            </a:r>
          </a:p>
          <a:p>
            <a:endParaRPr lang="pt-BR" sz="1800" dirty="0">
              <a:solidFill>
                <a:srgbClr val="000000"/>
              </a:solidFill>
            </a:endParaRPr>
          </a:p>
          <a:p>
            <a:pPr algn="l"/>
            <a:r>
              <a:rPr lang="pt-BR" sz="2000" b="1" dirty="0">
                <a:solidFill>
                  <a:srgbClr val="FF0000"/>
                </a:solidFill>
              </a:rPr>
              <a:t>Tolerância a Falhas</a:t>
            </a:r>
          </a:p>
          <a:p>
            <a:pPr algn="l"/>
            <a:r>
              <a:rPr lang="pt-BR" sz="1800" dirty="0">
                <a:solidFill>
                  <a:srgbClr val="000000"/>
                </a:solidFill>
              </a:rPr>
              <a:t>Spark Pode Recuperar Dados Perdidos ou Danificados ao Reconstruir Partições Perdidas a Partir de Outras Intactas </a:t>
            </a:r>
            <a:endParaRPr lang="pt-BR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27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76609D3-8F53-3257-5F7A-32C30F54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8" y="2600737"/>
            <a:ext cx="11278533" cy="32883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11474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RDD Operações (</a:t>
            </a:r>
            <a:r>
              <a:rPr lang="pt-BR" sz="3600" b="1" u="sng" dirty="0" err="1"/>
              <a:t>Lazy</a:t>
            </a:r>
            <a:r>
              <a:rPr lang="pt-BR" sz="3600" b="1" u="sng" dirty="0"/>
              <a:t> </a:t>
            </a:r>
            <a:r>
              <a:rPr lang="pt-BR" sz="3600" b="1" u="sng" dirty="0" err="1"/>
              <a:t>Evaluations</a:t>
            </a:r>
            <a:r>
              <a:rPr lang="pt-BR" sz="3600" b="1" u="sng" dirty="0"/>
              <a:t>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92401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https://lorenadesouza.medium.com/como-o-spark-executa-suas-opera%C3%A7%C3%B5es-916292eb76a8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F22BA1-8E22-DAFA-5577-D72886C1C451}"/>
              </a:ext>
            </a:extLst>
          </p:cNvPr>
          <p:cNvSpPr txBox="1"/>
          <p:nvPr/>
        </p:nvSpPr>
        <p:spPr>
          <a:xfrm>
            <a:off x="2138759" y="4534050"/>
            <a:ext cx="78843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i="0" dirty="0">
                <a:solidFill>
                  <a:srgbClr val="FF0000"/>
                </a:solidFill>
                <a:effectLst/>
              </a:rPr>
              <a:t>Transformações Não São Executadas Até que Uma Ação Seja Computada</a:t>
            </a: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Garante Eficiência e Rapidez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6AB6C94A-D5F9-A882-E517-C8C6858EA88F}"/>
              </a:ext>
            </a:extLst>
          </p:cNvPr>
          <p:cNvSpPr/>
          <p:nvPr/>
        </p:nvSpPr>
        <p:spPr>
          <a:xfrm rot="16200000">
            <a:off x="5707119" y="544926"/>
            <a:ext cx="707886" cy="6895322"/>
          </a:xfrm>
          <a:prstGeom prst="leftBrace">
            <a:avLst>
              <a:gd name="adj1" fmla="val 8333"/>
              <a:gd name="adj2" fmla="val 50401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90D3396D-7136-29C5-F5E2-3BC152C969D2}"/>
              </a:ext>
            </a:extLst>
          </p:cNvPr>
          <p:cNvSpPr/>
          <p:nvPr/>
        </p:nvSpPr>
        <p:spPr>
          <a:xfrm rot="5400000">
            <a:off x="5704394" y="-1025165"/>
            <a:ext cx="707886" cy="6895322"/>
          </a:xfrm>
          <a:prstGeom prst="leftBrace">
            <a:avLst>
              <a:gd name="adj1" fmla="val 8333"/>
              <a:gd name="adj2" fmla="val 50401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1B28F74-F593-41EA-EB90-F336534F4835}"/>
              </a:ext>
            </a:extLst>
          </p:cNvPr>
          <p:cNvSpPr txBox="1"/>
          <p:nvPr/>
        </p:nvSpPr>
        <p:spPr>
          <a:xfrm>
            <a:off x="4992439" y="1678901"/>
            <a:ext cx="2086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i="0" u="sng" dirty="0">
                <a:solidFill>
                  <a:srgbClr val="FF0000"/>
                </a:solidFill>
                <a:effectLst/>
              </a:rPr>
              <a:t>TRANFORMAÇÕES</a:t>
            </a:r>
            <a:endParaRPr lang="pt-BR" u="sng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C77F7B-4899-5A37-7BE9-354C5A6FACAC}"/>
              </a:ext>
            </a:extLst>
          </p:cNvPr>
          <p:cNvSpPr txBox="1"/>
          <p:nvPr/>
        </p:nvSpPr>
        <p:spPr>
          <a:xfrm>
            <a:off x="9783989" y="2184178"/>
            <a:ext cx="2086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i="0" u="sng" dirty="0">
                <a:solidFill>
                  <a:srgbClr val="FF0000"/>
                </a:solidFill>
                <a:effectLst/>
              </a:rPr>
              <a:t>AÇÃO</a:t>
            </a:r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1560291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1158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Exemplo de Transformação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405B946-4B1B-A373-C78D-E94A87C5F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638499"/>
            <a:ext cx="8668139" cy="49343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4601DF-146A-D7A0-255E-976B159A8EA8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https://slideplayer.com/slide/16679464/</a:t>
            </a:r>
          </a:p>
        </p:txBody>
      </p:sp>
    </p:spTree>
    <p:extLst>
      <p:ext uri="{BB962C8B-B14F-4D97-AF65-F5344CB8AC3E}">
        <p14:creationId xmlns:p14="http://schemas.microsoft.com/office/powerpoint/2010/main" val="259302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1158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Exemplo de Transformação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4601DF-146A-D7A0-255E-976B159A8EA8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https://slideplayer.com/slide/16679464/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916493-818D-F247-149F-9557091DD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98" y="1638499"/>
            <a:ext cx="3309258" cy="45354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F306AE-3C21-7364-0550-49F8E8AB5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225" y="1738722"/>
            <a:ext cx="4591502" cy="31524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9A77129-1E6E-8AC5-17A3-91DB1FAD2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8931" y="1761720"/>
            <a:ext cx="3891039" cy="31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73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1158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Exemplo de Transformação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4601DF-146A-D7A0-255E-976B159A8EA8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https://slideplayer.com/slide/16679464/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1A17E0A-5853-5FE0-3351-2AAF1E02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72" y="1723296"/>
            <a:ext cx="5867583" cy="314728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CA1D15E-FFCD-05AE-25F1-96D67D41A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706" y="1666492"/>
            <a:ext cx="3977739" cy="45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8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1158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Exemplo de Transformação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4601DF-146A-D7A0-255E-976B159A8EA8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https://slideplayer.com/slide/16679464/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559700-B199-7861-636D-E95ED601B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86" y="1638499"/>
            <a:ext cx="5739391" cy="35923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8CB020-51C1-4D10-389D-63B370169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563" y="1627177"/>
            <a:ext cx="4327263" cy="51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68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1158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Exemplo de 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4601DF-146A-D7A0-255E-976B159A8EA8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https://slideplayer.com/slide/16679464/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6D5AB5-6352-3C2A-B4BB-3AF8BD53D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38" y="1723295"/>
            <a:ext cx="5659794" cy="32779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958FCAD-EF14-4480-D6C6-9CC579ED1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076" y="1666949"/>
            <a:ext cx="4128936" cy="50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48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1173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Operações </a:t>
            </a:r>
            <a:r>
              <a:rPr lang="pt-BR" sz="3600" b="1" u="sng" dirty="0" err="1"/>
              <a:t>RDDs</a:t>
            </a:r>
            <a:r>
              <a:rPr lang="pt-BR" sz="3600" b="1" u="sng" dirty="0"/>
              <a:t>: Transformação e 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9CF16D-44C9-7FA4-0DD8-F44E7404355D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https://medium.com/analytics-vidhya/spark-rdd-low-level-api-basics-using-pyspark-a9a322b58f6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066CB1A-8C80-23E0-AFD8-C6774D040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1" y="1564039"/>
            <a:ext cx="6941126" cy="4857543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A8CC30C-33BA-5DF9-BB3F-8D2EB85EC5AF}"/>
              </a:ext>
            </a:extLst>
          </p:cNvPr>
          <p:cNvSpPr/>
          <p:nvPr/>
        </p:nvSpPr>
        <p:spPr>
          <a:xfrm>
            <a:off x="7626928" y="2223176"/>
            <a:ext cx="938293" cy="4883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2FC9466-27C2-BED4-3D05-D5E20E3700DF}"/>
              </a:ext>
            </a:extLst>
          </p:cNvPr>
          <p:cNvSpPr txBox="1"/>
          <p:nvPr/>
        </p:nvSpPr>
        <p:spPr>
          <a:xfrm>
            <a:off x="8565221" y="2142731"/>
            <a:ext cx="3518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dirty="0">
                <a:solidFill>
                  <a:srgbClr val="FF0000"/>
                </a:solidFill>
                <a:effectLst/>
              </a:rPr>
              <a:t>Cria Novo RDD pela Transformação de um RDD Existente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C66326D2-69A5-3C71-4BD4-B6BC065787C8}"/>
              </a:ext>
            </a:extLst>
          </p:cNvPr>
          <p:cNvSpPr/>
          <p:nvPr/>
        </p:nvSpPr>
        <p:spPr>
          <a:xfrm>
            <a:off x="6099807" y="4344334"/>
            <a:ext cx="938293" cy="4883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8B5F486-047E-1684-0168-A9100807206E}"/>
              </a:ext>
            </a:extLst>
          </p:cNvPr>
          <p:cNvSpPr txBox="1"/>
          <p:nvPr/>
        </p:nvSpPr>
        <p:spPr>
          <a:xfrm>
            <a:off x="7038100" y="4263889"/>
            <a:ext cx="3518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dirty="0">
                <a:solidFill>
                  <a:srgbClr val="FF0000"/>
                </a:solidFill>
                <a:effectLst/>
              </a:rPr>
              <a:t>Calcula e Grava um Valor no </a:t>
            </a:r>
            <a:r>
              <a:rPr lang="pt-BR" sz="1800" b="1" i="0" dirty="0" err="1">
                <a:solidFill>
                  <a:srgbClr val="FF0000"/>
                </a:solidFill>
                <a:effectLst/>
              </a:rPr>
              <a:t>Program</a:t>
            </a:r>
            <a:r>
              <a:rPr lang="pt-BR" sz="1800" b="1" i="0" dirty="0">
                <a:solidFill>
                  <a:srgbClr val="FF0000"/>
                </a:solidFill>
                <a:effectLst/>
              </a:rPr>
              <a:t> Driver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562E7944-9207-C78A-0B4F-F292358D627B}"/>
              </a:ext>
            </a:extLst>
          </p:cNvPr>
          <p:cNvSpPr/>
          <p:nvPr/>
        </p:nvSpPr>
        <p:spPr>
          <a:xfrm rot="5400000">
            <a:off x="346541" y="4666033"/>
            <a:ext cx="938293" cy="4883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9B7668-5A3F-E259-526A-24445C13A954}"/>
              </a:ext>
            </a:extLst>
          </p:cNvPr>
          <p:cNvSpPr txBox="1"/>
          <p:nvPr/>
        </p:nvSpPr>
        <p:spPr>
          <a:xfrm>
            <a:off x="457200" y="5379366"/>
            <a:ext cx="37882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i="0" dirty="0">
                <a:solidFill>
                  <a:srgbClr val="FF0000"/>
                </a:solidFill>
                <a:effectLst/>
              </a:rPr>
              <a:t>Linhagem de Dados</a:t>
            </a:r>
          </a:p>
          <a:p>
            <a:r>
              <a:rPr lang="pt-BR" sz="1400" dirty="0">
                <a:solidFill>
                  <a:srgbClr val="FF0000"/>
                </a:solidFill>
              </a:rPr>
              <a:t>Acompanhamento de Fluxo dos Dados</a:t>
            </a:r>
          </a:p>
          <a:p>
            <a:r>
              <a:rPr lang="pt-BR" sz="1400" dirty="0">
                <a:solidFill>
                  <a:srgbClr val="FF0000"/>
                </a:solidFill>
              </a:rPr>
              <a:t>Durante um Período de Tempo</a:t>
            </a:r>
          </a:p>
          <a:p>
            <a:r>
              <a:rPr lang="pt-BR" sz="1400" dirty="0">
                <a:solidFill>
                  <a:srgbClr val="FF0000"/>
                </a:solidFill>
              </a:rPr>
              <a:t>Controla Origem, Mudanças e Destino dos Dados</a:t>
            </a:r>
          </a:p>
          <a:p>
            <a:r>
              <a:rPr lang="pt-BR" sz="1400" dirty="0">
                <a:solidFill>
                  <a:srgbClr val="FF0000"/>
                </a:solidFill>
              </a:rPr>
              <a:t>Dentro do Pipeline de Dados</a:t>
            </a:r>
          </a:p>
        </p:txBody>
      </p:sp>
    </p:spTree>
    <p:extLst>
      <p:ext uri="{BB962C8B-B14F-4D97-AF65-F5344CB8AC3E}">
        <p14:creationId xmlns:p14="http://schemas.microsoft.com/office/powerpoint/2010/main" val="50141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4935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HISTÓRIA DO SPARK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C62433-0297-8D8F-B6E4-6B3D90F4A85F}"/>
              </a:ext>
            </a:extLst>
          </p:cNvPr>
          <p:cNvSpPr txBox="1"/>
          <p:nvPr/>
        </p:nvSpPr>
        <p:spPr>
          <a:xfrm>
            <a:off x="924013" y="6308209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https://medium.com/engenharia-arquivei/apache-spark-um-overview-do-framework-1dad930dfb60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FC0DB7-F9D6-7B1D-683B-5806406A5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3060262-6BD9-2E7D-5700-8878A0B2A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70" y="2025603"/>
            <a:ext cx="11087100" cy="36004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5D7984-45C6-5CE4-E342-4BC8B6011E0D}"/>
              </a:ext>
            </a:extLst>
          </p:cNvPr>
          <p:cNvSpPr txBox="1"/>
          <p:nvPr/>
        </p:nvSpPr>
        <p:spPr>
          <a:xfrm>
            <a:off x="9078483" y="5172060"/>
            <a:ext cx="24315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5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endParaRPr lang="pt-BR" sz="15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727D4B-8205-6BA3-8A52-C231E74370EA}"/>
              </a:ext>
            </a:extLst>
          </p:cNvPr>
          <p:cNvSpPr txBox="1"/>
          <p:nvPr/>
        </p:nvSpPr>
        <p:spPr>
          <a:xfrm>
            <a:off x="5514391" y="2810736"/>
            <a:ext cx="24315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5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Fundation</a:t>
            </a:r>
            <a:r>
              <a:rPr lang="pt-BR" sz="15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pt-BR" sz="15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97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19876" y="992168"/>
            <a:ext cx="1173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Gráfico de Linhagem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36CE9E6-E22F-9235-865F-9DAB48589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6" y="1554480"/>
            <a:ext cx="6020634" cy="4907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959F3D-056F-A3E7-30CE-758825DA7823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https://medium.com/analytics-vidhya/rdd-dataframe-and-dataset-d92d95d873a4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05F736-53EF-2A93-8C6A-584E991A7910}"/>
              </a:ext>
            </a:extLst>
          </p:cNvPr>
          <p:cNvSpPr txBox="1"/>
          <p:nvPr/>
        </p:nvSpPr>
        <p:spPr>
          <a:xfrm>
            <a:off x="6522720" y="1554480"/>
            <a:ext cx="5631955" cy="3938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indent="-26352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1800" b="1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Registro das Transformações Aplicadas</a:t>
            </a:r>
            <a:endParaRPr lang="pt-BR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1800" b="1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Cada RDD mantém um Ponteiro para um ou mais </a:t>
            </a:r>
            <a:r>
              <a:rPr lang="pt-BR" sz="1800" b="1" dirty="0" err="1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RDDs</a:t>
            </a:r>
            <a:r>
              <a:rPr lang="pt-BR" sz="1800" b="1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 Pais que Representam as Etapas Anteriores do Processamento</a:t>
            </a:r>
            <a:endParaRPr lang="pt-BR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1800" b="1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Se um Nó de Cluster Falhar Durante a Execução de Uma Tarefa, o Spark Reconstrói o RDD Perdido a Partir da Linhagem, Usando Dados dos Nós Sobreviventes ou Lendo Novamente os Dados da Fonte</a:t>
            </a:r>
            <a:endParaRPr lang="pt-BR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70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54844"/>
            <a:ext cx="11199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RDD x </a:t>
            </a:r>
            <a:r>
              <a:rPr lang="pt-BR" sz="3600" b="1" u="sng" dirty="0" err="1"/>
              <a:t>Dataframe</a:t>
            </a:r>
            <a:r>
              <a:rPr lang="pt-BR" sz="3600" b="1" u="sng" dirty="0"/>
              <a:t> x </a:t>
            </a:r>
            <a:r>
              <a:rPr lang="pt-BR" sz="3600" b="1" u="sng" dirty="0" err="1"/>
              <a:t>Dataset</a:t>
            </a:r>
            <a:endParaRPr lang="pt-BR" sz="3600" b="1" u="sng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1207A7B-6707-93CC-3D74-25BB6E45A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1" y="1601175"/>
            <a:ext cx="8618679" cy="47894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212B06-7D37-B9B7-230C-9FF3DD97815A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https://www.linkedin.com/pulse/apache-spark-rdd-vs-dataframe-dataset-jose-r-f-junior/?originalSubdomain=pt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13FD40A-3380-8970-D12C-946215E9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441" y="1879457"/>
            <a:ext cx="1757680" cy="9224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2218B92-DB37-0C7C-4402-00E090052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6389" y="3560713"/>
            <a:ext cx="1543050" cy="8763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8BAA117-771B-749D-2EEC-4676AB2AC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856" y="5245583"/>
            <a:ext cx="1504950" cy="866775"/>
          </a:xfrm>
          <a:prstGeom prst="rect">
            <a:avLst/>
          </a:prstGeom>
        </p:spPr>
      </p:pic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3F5D5ABA-EEC8-B9D9-B842-606492B7926C}"/>
              </a:ext>
            </a:extLst>
          </p:cNvPr>
          <p:cNvSpPr/>
          <p:nvPr/>
        </p:nvSpPr>
        <p:spPr>
          <a:xfrm>
            <a:off x="9903001" y="2830531"/>
            <a:ext cx="441960" cy="74369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DFC4FFF9-975D-15D2-2FA6-164CA030B9F2}"/>
              </a:ext>
            </a:extLst>
          </p:cNvPr>
          <p:cNvSpPr/>
          <p:nvPr/>
        </p:nvSpPr>
        <p:spPr>
          <a:xfrm>
            <a:off x="9909351" y="4446763"/>
            <a:ext cx="441960" cy="74369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677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1" y="992168"/>
            <a:ext cx="11672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Componentes de Armazenamento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graphicFrame>
        <p:nvGraphicFramePr>
          <p:cNvPr id="16" name="Tabela 17">
            <a:extLst>
              <a:ext uri="{FF2B5EF4-FFF2-40B4-BE49-F238E27FC236}">
                <a16:creationId xmlns:a16="http://schemas.microsoft.com/office/drawing/2014/main" id="{8BA8D172-D81F-EA2B-104D-654D6FEF4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852612"/>
              </p:ext>
            </p:extLst>
          </p:nvPr>
        </p:nvGraphicFramePr>
        <p:xfrm>
          <a:off x="547947" y="1526892"/>
          <a:ext cx="11035145" cy="4775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78">
                  <a:extLst>
                    <a:ext uri="{9D8B030D-6E8A-4147-A177-3AD203B41FA5}">
                      <a16:colId xmlns:a16="http://schemas.microsoft.com/office/drawing/2014/main" val="302438467"/>
                    </a:ext>
                  </a:extLst>
                </a:gridCol>
                <a:gridCol w="3683585">
                  <a:extLst>
                    <a:ext uri="{9D8B030D-6E8A-4147-A177-3AD203B41FA5}">
                      <a16:colId xmlns:a16="http://schemas.microsoft.com/office/drawing/2014/main" val="1057914115"/>
                    </a:ext>
                  </a:extLst>
                </a:gridCol>
                <a:gridCol w="3678382">
                  <a:extLst>
                    <a:ext uri="{9D8B030D-6E8A-4147-A177-3AD203B41FA5}">
                      <a16:colId xmlns:a16="http://schemas.microsoft.com/office/drawing/2014/main" val="2132363206"/>
                    </a:ext>
                  </a:extLst>
                </a:gridCol>
              </a:tblGrid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</a:rPr>
                        <a:t>RDD (2011)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</a:rPr>
                        <a:t>DATAFRAME (2013)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</a:rPr>
                        <a:t>DATASET (2015)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720500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Tolerante a Falhas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Tolerante a Falhas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Tolerante a Falhas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95893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Distribuído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Distribuído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Distribuído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68049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Imutável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Imutável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Imutável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42777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Sem Esquema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Possui Esquema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Possui Esquema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370344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Lento em Linguagem Não JVM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Rápido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Rápido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99237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Sem Otimizador de 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Possui Otimizador de 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Possui Otimizador de Execução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174304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Baixo Nível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Alto Nível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Alto Nível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101840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Não Suporta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Suporte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Suporta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21542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err="1"/>
                        <a:t>Type</a:t>
                      </a:r>
                      <a:r>
                        <a:rPr lang="pt-BR" sz="1600" b="1" dirty="0"/>
                        <a:t> 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Não </a:t>
                      </a:r>
                      <a:r>
                        <a:rPr lang="pt-BR" sz="1600" b="1" dirty="0" err="1"/>
                        <a:t>Type</a:t>
                      </a:r>
                      <a:r>
                        <a:rPr lang="pt-BR" sz="1600" b="1" dirty="0"/>
                        <a:t> 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err="1"/>
                        <a:t>Type</a:t>
                      </a:r>
                      <a:r>
                        <a:rPr lang="pt-BR" sz="1600" b="1" dirty="0"/>
                        <a:t> Safe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02809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Sintaxe Erro Detectada na Compilação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Sintaxe Erro Detectada na Compilação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Sintaxe Erro Detectada na Compilação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384996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Erro Análise Detectada na Compilação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Erro Análise Detectada de 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Erro Análise Detectada na Compilação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73210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JAVA, SCALA, Python,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JAVA, SCALA, Python,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JAVA, 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829734"/>
                  </a:ext>
                </a:extLst>
              </a:tr>
              <a:tr h="339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Uso Menos Eficiente da Memória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Uso Mais Eficiente da Memória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Uso Mais Eficiente da Memória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114604"/>
                  </a:ext>
                </a:extLst>
              </a:tr>
            </a:tbl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07D0C3D7-602D-27C6-5715-42D1E78166DB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https://cedricyf.medium.com/get-started-on-apache-pyspark-part-3-1a4ffa5b9cab</a:t>
            </a:r>
          </a:p>
        </p:txBody>
      </p:sp>
    </p:spTree>
    <p:extLst>
      <p:ext uri="{BB962C8B-B14F-4D97-AF65-F5344CB8AC3E}">
        <p14:creationId xmlns:p14="http://schemas.microsoft.com/office/powerpoint/2010/main" val="4242326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19876" y="992168"/>
            <a:ext cx="1173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Java Virtual </a:t>
            </a:r>
            <a:r>
              <a:rPr lang="pt-BR" sz="3600" b="1" u="sng" dirty="0" err="1"/>
              <a:t>Machine</a:t>
            </a:r>
            <a:endParaRPr lang="pt-BR" sz="3600" b="1" u="sng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8786DB-7B81-A2C4-9E44-D7974BF74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698" y="1749262"/>
            <a:ext cx="4958715" cy="45267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1948372-7B43-98F4-2444-721F83D47801}"/>
              </a:ext>
            </a:extLst>
          </p:cNvPr>
          <p:cNvSpPr txBox="1"/>
          <p:nvPr/>
        </p:nvSpPr>
        <p:spPr>
          <a:xfrm>
            <a:off x="457201" y="6572859"/>
            <a:ext cx="6106159" cy="219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https://www.devmedia.com.br/introducao-ao-java-virtual-machine-jvm/27624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92B76A2-28DC-4E7D-5F66-E93EF37A3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4" y="1638498"/>
            <a:ext cx="4562475" cy="463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73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11586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Otimizador de Execução (</a:t>
            </a:r>
            <a:r>
              <a:rPr lang="pt-BR" sz="3600" b="1" u="sng" dirty="0" err="1"/>
              <a:t>Catalyst</a:t>
            </a:r>
            <a:r>
              <a:rPr lang="pt-BR" sz="3600" b="1" u="sng" dirty="0"/>
              <a:t>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E6A73-FC93-DEC3-6E57-9E0B4B6F656B}"/>
              </a:ext>
            </a:extLst>
          </p:cNvPr>
          <p:cNvSpPr txBox="1"/>
          <p:nvPr/>
        </p:nvSpPr>
        <p:spPr>
          <a:xfrm>
            <a:off x="457200" y="6639559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https://medium.com/analytics-vidhya/rdd-dataframe-and-dataset-d92d95d873a4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2F4396-72BC-8065-250E-5260F7C48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25450"/>
            <a:ext cx="12192000" cy="3713339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C1EF5E95-D1CA-AA1E-7688-5A22DE72322F}"/>
              </a:ext>
            </a:extLst>
          </p:cNvPr>
          <p:cNvSpPr/>
          <p:nvPr/>
        </p:nvSpPr>
        <p:spPr>
          <a:xfrm rot="21376990">
            <a:off x="138076" y="2486686"/>
            <a:ext cx="1699467" cy="1032033"/>
          </a:xfrm>
          <a:prstGeom prst="wedgeEllipseCallout">
            <a:avLst>
              <a:gd name="adj1" fmla="val -26683"/>
              <a:gd name="adj2" fmla="val 8061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Consulta</a:t>
            </a:r>
          </a:p>
          <a:p>
            <a:pPr algn="ctr"/>
            <a:r>
              <a:rPr lang="pt-BR" dirty="0"/>
              <a:t>Enviada ao</a:t>
            </a:r>
          </a:p>
          <a:p>
            <a:pPr algn="ctr"/>
            <a:r>
              <a:rPr lang="pt-BR" dirty="0"/>
              <a:t>Spark</a:t>
            </a:r>
          </a:p>
        </p:txBody>
      </p:sp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0FC34270-F222-A53D-BF21-80AC74920EF1}"/>
              </a:ext>
            </a:extLst>
          </p:cNvPr>
          <p:cNvSpPr/>
          <p:nvPr/>
        </p:nvSpPr>
        <p:spPr>
          <a:xfrm rot="641803">
            <a:off x="1978652" y="2655894"/>
            <a:ext cx="1699467" cy="1032033"/>
          </a:xfrm>
          <a:prstGeom prst="wedgeEllipseCallout">
            <a:avLst>
              <a:gd name="adj1" fmla="val -8289"/>
              <a:gd name="adj2" fmla="val 11897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Plano Lógico não Resolvido</a:t>
            </a:r>
          </a:p>
        </p:txBody>
      </p:sp>
      <p:sp>
        <p:nvSpPr>
          <p:cNvPr id="10" name="Balão de Fala: Oval 9">
            <a:extLst>
              <a:ext uri="{FF2B5EF4-FFF2-40B4-BE49-F238E27FC236}">
                <a16:creationId xmlns:a16="http://schemas.microsoft.com/office/drawing/2014/main" id="{0F43CEC1-FF51-4097-24EF-7B9D84EA7809}"/>
              </a:ext>
            </a:extLst>
          </p:cNvPr>
          <p:cNvSpPr/>
          <p:nvPr/>
        </p:nvSpPr>
        <p:spPr>
          <a:xfrm rot="2508545">
            <a:off x="3990823" y="5416213"/>
            <a:ext cx="1452185" cy="762172"/>
          </a:xfrm>
          <a:prstGeom prst="wedgeEllipseCallout">
            <a:avLst>
              <a:gd name="adj1" fmla="val -33067"/>
              <a:gd name="adj2" fmla="val 7117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Tabelas</a:t>
            </a:r>
          </a:p>
          <a:p>
            <a:pPr algn="ctr"/>
            <a:r>
              <a:rPr lang="pt-BR" dirty="0"/>
              <a:t>Colunas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358496C3-09AB-3ED1-3580-FC00F744DCCF}"/>
              </a:ext>
            </a:extLst>
          </p:cNvPr>
          <p:cNvSpPr/>
          <p:nvPr/>
        </p:nvSpPr>
        <p:spPr>
          <a:xfrm rot="641803">
            <a:off x="7018013" y="2586847"/>
            <a:ext cx="1699467" cy="1032033"/>
          </a:xfrm>
          <a:prstGeom prst="wedgeEllipseCallout">
            <a:avLst>
              <a:gd name="adj1" fmla="val -8289"/>
              <a:gd name="adj2" fmla="val 11897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Planos Físicos Criados</a:t>
            </a:r>
          </a:p>
        </p:txBody>
      </p:sp>
      <p:sp>
        <p:nvSpPr>
          <p:cNvPr id="16" name="Balão de Fala: Oval 15">
            <a:extLst>
              <a:ext uri="{FF2B5EF4-FFF2-40B4-BE49-F238E27FC236}">
                <a16:creationId xmlns:a16="http://schemas.microsoft.com/office/drawing/2014/main" id="{1FEB235B-5242-405A-5008-FEF1021D16D0}"/>
              </a:ext>
            </a:extLst>
          </p:cNvPr>
          <p:cNvSpPr/>
          <p:nvPr/>
        </p:nvSpPr>
        <p:spPr>
          <a:xfrm rot="641803">
            <a:off x="9302238" y="2262250"/>
            <a:ext cx="2041775" cy="1264644"/>
          </a:xfrm>
          <a:prstGeom prst="wedgeEllipseCallout">
            <a:avLst>
              <a:gd name="adj1" fmla="val -8289"/>
              <a:gd name="adj2" fmla="val 11897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Seleciona</a:t>
            </a:r>
          </a:p>
          <a:p>
            <a:pPr algn="ctr"/>
            <a:r>
              <a:rPr lang="pt-BR" dirty="0"/>
              <a:t>Plano Físico Menor Custo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CCEA83-DD1A-F66E-4052-8B9655C545F2}"/>
              </a:ext>
            </a:extLst>
          </p:cNvPr>
          <p:cNvSpPr txBox="1"/>
          <p:nvPr/>
        </p:nvSpPr>
        <p:spPr>
          <a:xfrm>
            <a:off x="2084955" y="1576888"/>
            <a:ext cx="6571298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b="1" i="0" dirty="0">
                <a:solidFill>
                  <a:schemeClr val="bg1"/>
                </a:solidFill>
                <a:effectLst/>
              </a:rPr>
              <a:t>Razão do </a:t>
            </a:r>
            <a:r>
              <a:rPr lang="pt-BR" sz="2400" b="1" i="0" dirty="0" err="1">
                <a:solidFill>
                  <a:schemeClr val="bg1"/>
                </a:solidFill>
                <a:effectLst/>
              </a:rPr>
              <a:t>Dataframe</a:t>
            </a:r>
            <a:r>
              <a:rPr lang="pt-BR" sz="2400" b="1" i="0" dirty="0">
                <a:solidFill>
                  <a:schemeClr val="bg1"/>
                </a:solidFill>
                <a:effectLst/>
              </a:rPr>
              <a:t> ser mais Rápido que um RDD!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95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19876" y="992168"/>
            <a:ext cx="1173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Segurança no Tempo de Execução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6E1A73-6C6C-AC33-73FE-19ABB690C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65" y="2309059"/>
            <a:ext cx="8900795" cy="366503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202439-88BF-CA1F-2113-81F1E9790F98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https://www.databricks.com/blog/2016/07/14/a-tale-of-three-apache-spark-apis-rdds-dataframes-and-datasets.html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977F6EE-A802-EF6E-06F6-1067590C284E}"/>
              </a:ext>
            </a:extLst>
          </p:cNvPr>
          <p:cNvSpPr txBox="1"/>
          <p:nvPr/>
        </p:nvSpPr>
        <p:spPr>
          <a:xfrm>
            <a:off x="2316480" y="1871584"/>
            <a:ext cx="197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MENOS RETRITIVO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13CE7D-1485-FFA7-FADD-F0E9AE081E62}"/>
              </a:ext>
            </a:extLst>
          </p:cNvPr>
          <p:cNvSpPr txBox="1"/>
          <p:nvPr/>
        </p:nvSpPr>
        <p:spPr>
          <a:xfrm>
            <a:off x="8087362" y="1877300"/>
            <a:ext cx="197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MAIS RETRITIVO</a:t>
            </a:r>
          </a:p>
        </p:txBody>
      </p:sp>
    </p:spTree>
    <p:extLst>
      <p:ext uri="{BB962C8B-B14F-4D97-AF65-F5344CB8AC3E}">
        <p14:creationId xmlns:p14="http://schemas.microsoft.com/office/powerpoint/2010/main" val="806423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19876" y="992168"/>
            <a:ext cx="1173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Segurança de Tipo (</a:t>
            </a:r>
            <a:r>
              <a:rPr lang="pt-BR" sz="3600" b="1" u="sng" dirty="0" err="1"/>
              <a:t>Type</a:t>
            </a:r>
            <a:r>
              <a:rPr lang="pt-BR" sz="3600" b="1" u="sng" dirty="0"/>
              <a:t> Safe)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C1D775F-E5F5-82CC-4AC4-59BF4AB73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" y="1553185"/>
            <a:ext cx="9297670" cy="43974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7D8FDEB-81E5-F7DA-9EE9-78841E3C0BDF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https://blog.knoldus.com/spark-type-safety-in-dataset-vs-dataframe/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14B433-8165-9B6F-B5EE-EFAE9CCECF10}"/>
              </a:ext>
            </a:extLst>
          </p:cNvPr>
          <p:cNvSpPr txBox="1"/>
          <p:nvPr/>
        </p:nvSpPr>
        <p:spPr>
          <a:xfrm>
            <a:off x="7172960" y="2264835"/>
            <a:ext cx="463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Mulish"/>
              </a:rPr>
              <a:t>Objeto Genérico e Não </a:t>
            </a:r>
            <a:r>
              <a:rPr lang="pt-BR" b="1" i="0" dirty="0" err="1">
                <a:solidFill>
                  <a:srgbClr val="FF0000"/>
                </a:solidFill>
                <a:effectLst/>
                <a:latin typeface="Mulish"/>
              </a:rPr>
              <a:t>Tipado</a:t>
            </a:r>
            <a:r>
              <a:rPr lang="pt-BR" b="1" i="0" dirty="0">
                <a:solidFill>
                  <a:srgbClr val="FF0000"/>
                </a:solidFill>
                <a:effectLst/>
                <a:latin typeface="Mulish"/>
              </a:rPr>
              <a:t> JVM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561385-E299-1E68-9D6F-36B383483528}"/>
              </a:ext>
            </a:extLst>
          </p:cNvPr>
          <p:cNvSpPr txBox="1"/>
          <p:nvPr/>
        </p:nvSpPr>
        <p:spPr>
          <a:xfrm>
            <a:off x="7173301" y="4935483"/>
            <a:ext cx="378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Mulish"/>
              </a:rPr>
              <a:t>Objeto Fortemente </a:t>
            </a:r>
            <a:r>
              <a:rPr lang="pt-BR" b="1" i="0" dirty="0" err="1">
                <a:solidFill>
                  <a:srgbClr val="FF0000"/>
                </a:solidFill>
                <a:effectLst/>
                <a:latin typeface="Mulish"/>
              </a:rPr>
              <a:t>Tipado</a:t>
            </a:r>
            <a:r>
              <a:rPr lang="pt-BR" b="1" i="0" dirty="0">
                <a:solidFill>
                  <a:srgbClr val="FF0000"/>
                </a:solidFill>
                <a:effectLst/>
                <a:latin typeface="Mulish"/>
              </a:rPr>
              <a:t> JVM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021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19876" y="961688"/>
            <a:ext cx="1173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Uso de Memória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676C93-5277-579E-EBC3-FBC909108614}"/>
              </a:ext>
            </a:extLst>
          </p:cNvPr>
          <p:cNvSpPr txBox="1"/>
          <p:nvPr/>
        </p:nvSpPr>
        <p:spPr>
          <a:xfrm>
            <a:off x="419876" y="1547059"/>
            <a:ext cx="117853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dirty="0" err="1">
                <a:solidFill>
                  <a:srgbClr val="FF0000"/>
                </a:solidFill>
              </a:rPr>
              <a:t>Dataset</a:t>
            </a:r>
            <a:r>
              <a:rPr lang="pt-BR" sz="2000" b="1" dirty="0">
                <a:solidFill>
                  <a:srgbClr val="FF0000"/>
                </a:solidFill>
              </a:rPr>
              <a:t> e </a:t>
            </a:r>
            <a:r>
              <a:rPr lang="pt-BR" sz="2000" b="1" dirty="0" err="1">
                <a:solidFill>
                  <a:srgbClr val="FF0000"/>
                </a:solidFill>
              </a:rPr>
              <a:t>Dataframe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/>
              <a:t>: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000000"/>
                </a:solidFill>
              </a:rPr>
              <a:t>Se Beneficiam de Otimizadores (</a:t>
            </a:r>
            <a:r>
              <a:rPr lang="pt-BR" dirty="0" err="1">
                <a:solidFill>
                  <a:srgbClr val="000000"/>
                </a:solidFill>
              </a:rPr>
              <a:t>Catalyst</a:t>
            </a:r>
            <a:r>
              <a:rPr lang="pt-BR" dirty="0">
                <a:solidFill>
                  <a:srgbClr val="000000"/>
                </a:solidFill>
              </a:rPr>
              <a:t>) Obtendo por Exemplo, Compressão de Dados</a:t>
            </a:r>
          </a:p>
          <a:p>
            <a:pPr algn="l"/>
            <a:endParaRPr lang="pt-BR" sz="800" dirty="0">
              <a:solidFill>
                <a:srgbClr val="000000"/>
              </a:solidFill>
            </a:endParaRPr>
          </a:p>
          <a:p>
            <a:pPr algn="l"/>
            <a:r>
              <a:rPr lang="pt-BR" sz="2000" b="1" dirty="0">
                <a:solidFill>
                  <a:srgbClr val="FF0000"/>
                </a:solidFill>
              </a:rPr>
              <a:t>RDD </a:t>
            </a:r>
            <a:r>
              <a:rPr lang="pt-BR" sz="2000" b="1" dirty="0"/>
              <a:t>: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000000"/>
                </a:solidFill>
              </a:rPr>
              <a:t>Não se Beneficia de Otimizadores por não Ter Informações de Esquema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BFAE63-0953-BC25-DA08-FEE15ECC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56" y="2600960"/>
            <a:ext cx="8753475" cy="349359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93A9312-F2C4-A1AE-53CB-9EFF018F86B4}"/>
              </a:ext>
            </a:extLst>
          </p:cNvPr>
          <p:cNvSpPr txBox="1"/>
          <p:nvPr/>
        </p:nvSpPr>
        <p:spPr>
          <a:xfrm>
            <a:off x="457201" y="6576967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https://www.databricks.com/blog/2016/01/04/introducing-apache-spark-datasets.html</a:t>
            </a:r>
          </a:p>
        </p:txBody>
      </p:sp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D4E0ED1D-510F-BAF1-13F9-5E3C30891593}"/>
              </a:ext>
            </a:extLst>
          </p:cNvPr>
          <p:cNvSpPr/>
          <p:nvPr/>
        </p:nvSpPr>
        <p:spPr>
          <a:xfrm rot="636539">
            <a:off x="9174773" y="2703952"/>
            <a:ext cx="2759740" cy="1539283"/>
          </a:xfrm>
          <a:prstGeom prst="wedgeEllipseCallout">
            <a:avLst>
              <a:gd name="adj1" fmla="val -51471"/>
              <a:gd name="adj2" fmla="val 729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Armazenamento em Cache de Memória de Vários Milhões de </a:t>
            </a:r>
            <a:r>
              <a:rPr lang="pt-BR" dirty="0" err="1"/>
              <a:t>String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4105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1" y="992168"/>
            <a:ext cx="11672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Motivos para Utilizar o RDD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BAC8EDA-3826-AA13-0009-ABEA5EC3A923}"/>
              </a:ext>
            </a:extLst>
          </p:cNvPr>
          <p:cNvSpPr txBox="1"/>
          <p:nvPr/>
        </p:nvSpPr>
        <p:spPr>
          <a:xfrm>
            <a:off x="457202" y="1723296"/>
            <a:ext cx="113780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3" indent="-354013" algn="l">
              <a:buFont typeface="+mj-lt"/>
              <a:buAutoNum type="arabicPeriod"/>
            </a:pPr>
            <a:r>
              <a:rPr lang="pt-BR" sz="2800" dirty="0">
                <a:solidFill>
                  <a:srgbClr val="000000"/>
                </a:solidFill>
              </a:rPr>
              <a:t>Executar Transformações, Ações e Controle de Baixo Nível sobre os Dados</a:t>
            </a:r>
          </a:p>
          <a:p>
            <a:pPr marL="354013" indent="-354013" algn="l">
              <a:buFont typeface="+mj-lt"/>
              <a:buAutoNum type="arabicPeriod"/>
            </a:pPr>
            <a:r>
              <a:rPr lang="pt-BR" sz="2800" i="0" dirty="0">
                <a:solidFill>
                  <a:srgbClr val="000000"/>
                </a:solidFill>
                <a:effectLst/>
              </a:rPr>
              <a:t>Processar Dados Não Estruturados como </a:t>
            </a:r>
            <a:r>
              <a:rPr lang="pt-BR" sz="2800" i="0" dirty="0" err="1">
                <a:solidFill>
                  <a:srgbClr val="000000"/>
                </a:solidFill>
                <a:effectLst/>
              </a:rPr>
              <a:t>Streams</a:t>
            </a:r>
            <a:r>
              <a:rPr lang="pt-BR" sz="2800" i="0" dirty="0">
                <a:solidFill>
                  <a:srgbClr val="000000"/>
                </a:solidFill>
                <a:effectLst/>
              </a:rPr>
              <a:t> de Mídia e Texto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83B265-9081-1E36-536C-3457828941E5}"/>
              </a:ext>
            </a:extLst>
          </p:cNvPr>
          <p:cNvSpPr txBox="1"/>
          <p:nvPr/>
        </p:nvSpPr>
        <p:spPr>
          <a:xfrm>
            <a:off x="557472" y="2809282"/>
            <a:ext cx="10120746" cy="18928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b="1" i="0" dirty="0" err="1">
                <a:solidFill>
                  <a:schemeClr val="bg1"/>
                </a:solidFill>
                <a:effectLst/>
              </a:rPr>
              <a:t>RDDs</a:t>
            </a:r>
            <a:r>
              <a:rPr lang="pt-BR" sz="2800" b="1" i="0" dirty="0">
                <a:solidFill>
                  <a:schemeClr val="bg1"/>
                </a:solidFill>
                <a:effectLst/>
              </a:rPr>
              <a:t> se Tornaram Obsoletos a partir do SPARK 2.0  ?</a:t>
            </a:r>
          </a:p>
          <a:p>
            <a:r>
              <a:rPr lang="pt-BR" sz="2800" b="0" i="0" dirty="0">
                <a:solidFill>
                  <a:schemeClr val="bg1"/>
                </a:solidFill>
                <a:effectLst/>
              </a:rPr>
              <a:t>Não ! </a:t>
            </a:r>
          </a:p>
          <a:p>
            <a:r>
              <a:rPr lang="pt-BR" sz="2800" dirty="0">
                <a:solidFill>
                  <a:schemeClr val="bg1"/>
                </a:solidFill>
              </a:rPr>
              <a:t>Deve-se Alternar entre </a:t>
            </a:r>
            <a:r>
              <a:rPr lang="pt-BR" sz="2800" dirty="0" err="1">
                <a:solidFill>
                  <a:schemeClr val="bg1"/>
                </a:solidFill>
              </a:rPr>
              <a:t>Dataframes</a:t>
            </a:r>
            <a:r>
              <a:rPr lang="pt-BR" sz="2800" dirty="0">
                <a:solidFill>
                  <a:schemeClr val="bg1"/>
                </a:solidFill>
              </a:rPr>
              <a:t> / </a:t>
            </a:r>
            <a:r>
              <a:rPr lang="pt-BR" sz="2800" dirty="0" err="1">
                <a:solidFill>
                  <a:schemeClr val="bg1"/>
                </a:solidFill>
              </a:rPr>
              <a:t>Datasets</a:t>
            </a:r>
            <a:r>
              <a:rPr lang="pt-BR" sz="2800" dirty="0">
                <a:solidFill>
                  <a:schemeClr val="bg1"/>
                </a:solidFill>
              </a:rPr>
              <a:t> / </a:t>
            </a:r>
            <a:r>
              <a:rPr lang="pt-BR" sz="2800" dirty="0" err="1">
                <a:solidFill>
                  <a:schemeClr val="bg1"/>
                </a:solidFill>
              </a:rPr>
              <a:t>RDDs</a:t>
            </a:r>
            <a:r>
              <a:rPr lang="pt-BR" sz="2800" dirty="0">
                <a:solidFill>
                  <a:schemeClr val="bg1"/>
                </a:solidFill>
              </a:rPr>
              <a:t>  </a:t>
            </a:r>
          </a:p>
          <a:p>
            <a:r>
              <a:rPr lang="pt-BR" sz="2800" dirty="0">
                <a:solidFill>
                  <a:schemeClr val="bg1"/>
                </a:solidFill>
              </a:rPr>
              <a:t>Deve-se Lembrar que </a:t>
            </a:r>
            <a:r>
              <a:rPr lang="pt-BR" sz="2800" b="0" i="0" dirty="0" err="1">
                <a:solidFill>
                  <a:schemeClr val="bg1"/>
                </a:solidFill>
                <a:effectLst/>
              </a:rPr>
              <a:t>DataFrames</a:t>
            </a:r>
            <a:r>
              <a:rPr lang="pt-BR" sz="2800" b="0" i="0" dirty="0">
                <a:solidFill>
                  <a:schemeClr val="bg1"/>
                </a:solidFill>
                <a:effectLst/>
              </a:rPr>
              <a:t> / </a:t>
            </a:r>
            <a:r>
              <a:rPr lang="pt-BR" sz="2800" b="0" i="0" dirty="0" err="1">
                <a:solidFill>
                  <a:schemeClr val="bg1"/>
                </a:solidFill>
                <a:effectLst/>
              </a:rPr>
              <a:t>Datasets</a:t>
            </a:r>
            <a:r>
              <a:rPr lang="pt-BR" sz="2800" b="0" i="0" dirty="0">
                <a:solidFill>
                  <a:schemeClr val="bg1"/>
                </a:solidFill>
                <a:effectLst/>
              </a:rPr>
              <a:t> são baseados em </a:t>
            </a:r>
            <a:r>
              <a:rPr lang="pt-BR" sz="2800" b="0" i="0" dirty="0" err="1">
                <a:solidFill>
                  <a:schemeClr val="bg1"/>
                </a:solidFill>
                <a:effectLst/>
              </a:rPr>
              <a:t>RDDs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078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72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Uma Aplicação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5A50D7-053F-20EB-9AC7-E6E6DF43A30A}"/>
              </a:ext>
            </a:extLst>
          </p:cNvPr>
          <p:cNvSpPr txBox="1"/>
          <p:nvPr/>
        </p:nvSpPr>
        <p:spPr>
          <a:xfrm>
            <a:off x="39569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https://www.slideshare.net/bojanbabic/introducspark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A1B877-7262-A980-4350-616D9098D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68" y="1659024"/>
            <a:ext cx="5882432" cy="48027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6B38824-18F7-1C05-A93A-9B0022A6D1B3}"/>
              </a:ext>
            </a:extLst>
          </p:cNvPr>
          <p:cNvSpPr txBox="1"/>
          <p:nvPr/>
        </p:nvSpPr>
        <p:spPr>
          <a:xfrm>
            <a:off x="6548816" y="1716586"/>
            <a:ext cx="56319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indent="-26352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222222"/>
                </a:solidFill>
                <a:effectLst/>
              </a:rPr>
              <a:t>Um aplicativo Spark pode Executar Vários Jobs Simultâneos</a:t>
            </a:r>
            <a:endParaRPr lang="pt-BR" i="0" dirty="0">
              <a:solidFill>
                <a:srgbClr val="222222"/>
              </a:solidFill>
              <a:effectLst/>
            </a:endParaRPr>
          </a:p>
          <a:p>
            <a:pPr marL="263525" indent="-26352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11111"/>
                </a:solidFill>
                <a:effectLst/>
                <a:ea typeface="Times New Roman" panose="02020603050405020304" pitchFamily="18" charset="0"/>
              </a:rPr>
              <a:t>Cada </a:t>
            </a:r>
            <a:r>
              <a:rPr lang="pt-BR" sz="1800" dirty="0" err="1">
                <a:solidFill>
                  <a:srgbClr val="111111"/>
                </a:solidFill>
                <a:effectLst/>
                <a:ea typeface="Times New Roman" panose="02020603050405020304" pitchFamily="18" charset="0"/>
              </a:rPr>
              <a:t>Job</a:t>
            </a:r>
            <a:r>
              <a:rPr lang="pt-BR" sz="1800" dirty="0">
                <a:solidFill>
                  <a:srgbClr val="111111"/>
                </a:solidFill>
                <a:effectLst/>
                <a:ea typeface="Times New Roman" panose="02020603050405020304" pitchFamily="18" charset="0"/>
              </a:rPr>
              <a:t> Corresponde a uma Ação RDD</a:t>
            </a:r>
          </a:p>
          <a:p>
            <a:pPr marL="263525" indent="-26352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111111"/>
                </a:solidFill>
                <a:ea typeface="Times New Roman" panose="02020603050405020304" pitchFamily="18" charset="0"/>
              </a:rPr>
              <a:t>Quando uma Ação RDD é Chamada, o </a:t>
            </a:r>
            <a:r>
              <a:rPr lang="pt-BR" dirty="0" err="1">
                <a:solidFill>
                  <a:srgbClr val="111111"/>
                </a:solidFill>
                <a:ea typeface="Times New Roman" panose="02020603050405020304" pitchFamily="18" charset="0"/>
              </a:rPr>
              <a:t>Agendador</a:t>
            </a:r>
            <a:r>
              <a:rPr lang="pt-BR" dirty="0">
                <a:solidFill>
                  <a:srgbClr val="111111"/>
                </a:solidFill>
                <a:ea typeface="Times New Roman" panose="02020603050405020304" pitchFamily="18" charset="0"/>
              </a:rPr>
              <a:t> Spark Cria um DAG e Inicia um </a:t>
            </a:r>
            <a:r>
              <a:rPr lang="pt-BR" dirty="0" err="1">
                <a:solidFill>
                  <a:srgbClr val="111111"/>
                </a:solidFill>
                <a:ea typeface="Times New Roman" panose="02020603050405020304" pitchFamily="18" charset="0"/>
              </a:rPr>
              <a:t>Job</a:t>
            </a:r>
            <a:r>
              <a:rPr lang="pt-BR" dirty="0">
                <a:solidFill>
                  <a:srgbClr val="111111"/>
                </a:solidFill>
                <a:ea typeface="Times New Roman" panose="02020603050405020304" pitchFamily="18" charset="0"/>
              </a:rPr>
              <a:t> (</a:t>
            </a:r>
            <a:r>
              <a:rPr lang="pt-BR" dirty="0" err="1">
                <a:solidFill>
                  <a:srgbClr val="111111"/>
                </a:solidFill>
                <a:ea typeface="Times New Roman" panose="02020603050405020304" pitchFamily="18" charset="0"/>
              </a:rPr>
              <a:t>Collect</a:t>
            </a:r>
            <a:r>
              <a:rPr lang="pt-BR" dirty="0">
                <a:solidFill>
                  <a:srgbClr val="111111"/>
                </a:solidFill>
                <a:ea typeface="Times New Roman" panose="02020603050405020304" pitchFamily="18" charset="0"/>
              </a:rPr>
              <a:t>, Take, ...)</a:t>
            </a:r>
            <a:endParaRPr lang="pt-BR" sz="18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11111"/>
                </a:solidFill>
                <a:effectLst/>
                <a:ea typeface="Times New Roman" panose="02020603050405020304" pitchFamily="18" charset="0"/>
              </a:rPr>
              <a:t>Cada </a:t>
            </a:r>
            <a:r>
              <a:rPr lang="pt-BR" sz="1800" dirty="0" err="1">
                <a:solidFill>
                  <a:srgbClr val="111111"/>
                </a:solidFill>
                <a:effectLst/>
                <a:ea typeface="Times New Roman" panose="02020603050405020304" pitchFamily="18" charset="0"/>
              </a:rPr>
              <a:t>Job</a:t>
            </a:r>
            <a:r>
              <a:rPr lang="pt-BR" sz="1800" dirty="0">
                <a:solidFill>
                  <a:srgbClr val="111111"/>
                </a:solidFill>
                <a:effectLst/>
                <a:ea typeface="Times New Roman" panose="02020603050405020304" pitchFamily="18" charset="0"/>
              </a:rPr>
              <a:t> Pode ser Dividido em Estágios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111111"/>
                </a:solidFill>
                <a:ea typeface="Times New Roman" panose="02020603050405020304" pitchFamily="18" charset="0"/>
              </a:rPr>
              <a:t>Cada Estágio Corresponde a uma Transformação que Ocorre Quando uma Função Redutora Aciona o Embaralhamento de Dados (Map, Filter, Join, ...)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11111"/>
                </a:solidFill>
                <a:effectLst/>
                <a:ea typeface="Times New Roman" panose="02020603050405020304" pitchFamily="18" charset="0"/>
              </a:rPr>
              <a:t>Cada Estágio Consiste em Tarefas Executadas em Paralelo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111111"/>
                </a:solidFill>
                <a:ea typeface="Times New Roman" panose="02020603050405020304" pitchFamily="18" charset="0"/>
              </a:rPr>
              <a:t>O Nº de Tarefas por Estágio Depende do Número de Partições RDD e dos Resultados dos Cálculos</a:t>
            </a:r>
            <a:endParaRPr lang="pt-BR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6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ECOSSISTEMA SPARK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B0EEB4-5485-5D0C-F16F-7D86B2EC3297}"/>
              </a:ext>
            </a:extLst>
          </p:cNvPr>
          <p:cNvSpPr txBox="1"/>
          <p:nvPr/>
        </p:nvSpPr>
        <p:spPr>
          <a:xfrm>
            <a:off x="924013" y="658812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https://www.edureka.co/blog/spark-architecture/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1EC1BCB-6B11-70F8-505F-0479DBC7C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739B2952-DFCE-5E83-BA3C-F0F13B6E9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41" y="1637479"/>
            <a:ext cx="7406951" cy="477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96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" y="2883165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EXERCÍCIO 3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3E47D7D9-ED10-3B06-329E-5EE5F4EC9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69" y="6208339"/>
            <a:ext cx="1705345" cy="5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49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6307ABD9-9F92-DD81-D32A-7D5CC3DCB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E003161-24E7-5D67-B31B-60573F8D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" y="1007709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EXERCÍCIO 3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6737CC2-0170-4E67-8A60-76AB0BDB7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8747"/>
            <a:ext cx="12192000" cy="44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1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6307ABD9-9F92-DD81-D32A-7D5CC3DCB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9C5AAEC-8683-CC0E-1352-3CABE343B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" y="1007709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RESPOSTAS EXERCÍCIO 3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F9226F-70F1-CDE6-F6E7-1E20A6D98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42721"/>
            <a:ext cx="12192000" cy="3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93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06467"/>
            <a:ext cx="121920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PRÁTICA PYSPARK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1D1CD335-51F2-80AC-996D-C74014E00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13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4AE92697-E547-52F3-9230-8DE0E6864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506361"/>
              </p:ext>
            </p:extLst>
          </p:nvPr>
        </p:nvGraphicFramePr>
        <p:xfrm>
          <a:off x="536575" y="1554645"/>
          <a:ext cx="1027760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690">
                  <a:extLst>
                    <a:ext uri="{9D8B030D-6E8A-4147-A177-3AD203B41FA5}">
                      <a16:colId xmlns:a16="http://schemas.microsoft.com/office/drawing/2014/main" val="554270053"/>
                    </a:ext>
                  </a:extLst>
                </a:gridCol>
                <a:gridCol w="8294915">
                  <a:extLst>
                    <a:ext uri="{9D8B030D-6E8A-4147-A177-3AD203B41FA5}">
                      <a16:colId xmlns:a16="http://schemas.microsoft.com/office/drawing/2014/main" val="1713153083"/>
                    </a:ext>
                  </a:extLst>
                </a:gridCol>
              </a:tblGrid>
              <a:tr h="342822">
                <a:tc>
                  <a:txBody>
                    <a:bodyPr/>
                    <a:lstStyle/>
                    <a:p>
                      <a:r>
                        <a:rPr lang="pt-BR" dirty="0"/>
                        <a:t>Função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Finalidade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64263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pt-BR" sz="1800" b="1" i="0" dirty="0" err="1">
                          <a:solidFill>
                            <a:srgbClr val="242424"/>
                          </a:solidFill>
                          <a:effectLst/>
                        </a:rPr>
                        <a:t>map</a:t>
                      </a:r>
                      <a:r>
                        <a:rPr lang="pt-BR" sz="1800" b="1" i="0" dirty="0">
                          <a:solidFill>
                            <a:srgbClr val="242424"/>
                          </a:solidFill>
                          <a:effectLst/>
                        </a:rPr>
                        <a:t>() / </a:t>
                      </a:r>
                      <a:r>
                        <a:rPr lang="pt-BR" sz="1800" b="1" i="0" dirty="0" err="1">
                          <a:solidFill>
                            <a:srgbClr val="242424"/>
                          </a:solidFill>
                          <a:effectLst/>
                        </a:rPr>
                        <a:t>flatMap</a:t>
                      </a:r>
                      <a:r>
                        <a:rPr lang="pt-BR" sz="1800" b="1" i="0" dirty="0">
                          <a:solidFill>
                            <a:srgbClr val="242424"/>
                          </a:solidFill>
                          <a:effectLst/>
                        </a:rPr>
                        <a:t>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dirty="0">
                          <a:solidFill>
                            <a:srgbClr val="242424"/>
                          </a:solidFill>
                          <a:effectLst/>
                        </a:rPr>
                        <a:t>Processar Operação Sobre Todos os Elementos do RDD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285016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rgbClr val="242424"/>
                          </a:solidFill>
                          <a:effectLst/>
                        </a:rPr>
                        <a:t>filter()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dirty="0">
                          <a:solidFill>
                            <a:srgbClr val="242424"/>
                          </a:solidFill>
                          <a:effectLst/>
                        </a:rPr>
                        <a:t>Filtrar Elementos do RDD com Base em Condição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821191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rgbClr val="242424"/>
                          </a:solidFill>
                          <a:effectLst/>
                        </a:rPr>
                        <a:t>distinct()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Eliminar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Dados </a:t>
                      </a:r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Duplicados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no RDD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92925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rgbClr val="242424"/>
                          </a:solidFill>
                          <a:effectLst/>
                        </a:rPr>
                        <a:t>union()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Unir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Dados de 2 RDDs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746584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rgbClr val="242424"/>
                          </a:solidFill>
                          <a:effectLst/>
                        </a:rPr>
                        <a:t>intersection()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Aplicar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Intersecção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Entre Dados de 2 RDDs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262162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rgbClr val="242424"/>
                          </a:solidFill>
                          <a:effectLst/>
                        </a:rPr>
                        <a:t>subtract()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Subtrair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os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Elementos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de um RDD 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que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Existem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em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Outro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71332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rgbClr val="242424"/>
                          </a:solidFill>
                          <a:effectLst/>
                        </a:rPr>
                        <a:t>sample()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Gerar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Registros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de </a:t>
                      </a:r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Amostra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Aleatória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242424"/>
                          </a:solidFill>
                          <a:effectLst/>
                        </a:rPr>
                        <a:t>sobre</a:t>
                      </a:r>
                      <a:r>
                        <a:rPr lang="en-US" sz="1800" i="0" dirty="0">
                          <a:solidFill>
                            <a:srgbClr val="242424"/>
                          </a:solidFill>
                          <a:effectLst/>
                        </a:rPr>
                        <a:t> o Conjunto de Dados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959669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242424"/>
                          </a:solidFill>
                        </a:rPr>
                        <a:t>groupByKey</a:t>
                      </a:r>
                      <a:r>
                        <a:rPr lang="en-US" sz="1800" b="1" dirty="0">
                          <a:solidFill>
                            <a:srgbClr val="242424"/>
                          </a:solidFill>
                        </a:rPr>
                        <a:t>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Converter Pares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Chave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-Valor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Agrupando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em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Chave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-Lista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Valores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181748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242424"/>
                          </a:solidFill>
                        </a:rPr>
                        <a:t>reduceByKey</a:t>
                      </a:r>
                      <a:r>
                        <a:rPr lang="en-US" sz="1800" b="1" dirty="0">
                          <a:solidFill>
                            <a:srgbClr val="242424"/>
                          </a:solidFill>
                        </a:rPr>
                        <a:t>()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Converter Pares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Chave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-Valor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Agrupando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em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Chave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-Valor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Calculado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5091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242424"/>
                          </a:solidFill>
                        </a:rPr>
                        <a:t>sortByKey</a:t>
                      </a:r>
                      <a:r>
                        <a:rPr lang="en-US" sz="1800" b="1" dirty="0">
                          <a:solidFill>
                            <a:srgbClr val="242424"/>
                          </a:solidFill>
                        </a:rPr>
                        <a:t>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Ordenar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Pares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Chave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-Valor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Ascedente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ou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Descendente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47729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242424"/>
                          </a:solidFill>
                        </a:rPr>
                        <a:t>subtractByKey</a:t>
                      </a:r>
                      <a:r>
                        <a:rPr lang="en-US" sz="1800" b="1" dirty="0">
                          <a:solidFill>
                            <a:srgbClr val="242424"/>
                          </a:solidFill>
                        </a:rPr>
                        <a:t>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Subtrair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Pares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Chave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-Valor de um RDD que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Existem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em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Outro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33377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242424"/>
                          </a:solidFill>
                        </a:rPr>
                        <a:t>countByKey</a:t>
                      </a:r>
                      <a:r>
                        <a:rPr lang="en-US" sz="1800" b="1" dirty="0">
                          <a:solidFill>
                            <a:srgbClr val="242424"/>
                          </a:solidFill>
                        </a:rPr>
                        <a:t>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Contar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Quantidade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de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Elementos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para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Cada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Chave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de Par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Chave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-Valor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719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242424"/>
                          </a:solidFill>
                        </a:rPr>
                        <a:t>join()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Relacionar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Pares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Chave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-Valor que </a:t>
                      </a:r>
                      <a:r>
                        <a:rPr lang="en-US" sz="1800" dirty="0" err="1">
                          <a:solidFill>
                            <a:srgbClr val="242424"/>
                          </a:solidFill>
                        </a:rPr>
                        <a:t>Correspondem</a:t>
                      </a:r>
                      <a:r>
                        <a:rPr lang="en-US" sz="1800" dirty="0">
                          <a:solidFill>
                            <a:srgbClr val="242424"/>
                          </a:solidFill>
                        </a:rPr>
                        <a:t> entre 2 RDDs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032858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1173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Funções de Transformação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90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4AE92697-E547-52F3-9230-8DE0E6864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63638"/>
              </p:ext>
            </p:extLst>
          </p:nvPr>
        </p:nvGraphicFramePr>
        <p:xfrm>
          <a:off x="536575" y="1554645"/>
          <a:ext cx="1076279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64">
                  <a:extLst>
                    <a:ext uri="{9D8B030D-6E8A-4147-A177-3AD203B41FA5}">
                      <a16:colId xmlns:a16="http://schemas.microsoft.com/office/drawing/2014/main" val="554270053"/>
                    </a:ext>
                  </a:extLst>
                </a:gridCol>
                <a:gridCol w="8950732">
                  <a:extLst>
                    <a:ext uri="{9D8B030D-6E8A-4147-A177-3AD203B41FA5}">
                      <a16:colId xmlns:a16="http://schemas.microsoft.com/office/drawing/2014/main" val="1713153083"/>
                    </a:ext>
                  </a:extLst>
                </a:gridCol>
              </a:tblGrid>
              <a:tr h="342822">
                <a:tc>
                  <a:txBody>
                    <a:bodyPr/>
                    <a:lstStyle/>
                    <a:p>
                      <a:r>
                        <a:rPr lang="pt-BR" dirty="0"/>
                        <a:t>Função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Finalidade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64263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pt-B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dirty="0">
                          <a:solidFill>
                            <a:srgbClr val="242424"/>
                          </a:solidFill>
                          <a:effectLst/>
                        </a:rPr>
                        <a:t>Retornar Todos os Elementos em um RDD como uma Lista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285016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take()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Retornar os Primeiros n Elementos de um RDD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821191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Contar o Número de Elementos de um RDD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92925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pt-BR" b="1" dirty="0"/>
                        <a:t>top()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Retornar os n Elementos de Valor Mais Alto de um RDD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746584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pt-BR" b="1" dirty="0" err="1"/>
                        <a:t>reduce</a:t>
                      </a:r>
                      <a:r>
                        <a:rPr lang="pt-BR" b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Retornar um Valor a Partir de uma Operação Sobre os Elementos de um RDD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262162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pt-BR" b="1" dirty="0" err="1"/>
                        <a:t>first</a:t>
                      </a:r>
                      <a:r>
                        <a:rPr lang="pt-BR" b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Retornar o Primeiro Elemento de um RDD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71332"/>
                  </a:ext>
                </a:extLst>
              </a:tr>
              <a:tr h="342822">
                <a:tc>
                  <a:txBody>
                    <a:bodyPr/>
                    <a:lstStyle/>
                    <a:p>
                      <a:r>
                        <a:rPr lang="pt-BR" b="1" dirty="0"/>
                        <a:t>sum()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Somar Todos os Elementos de um RDD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959669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57200" y="992168"/>
            <a:ext cx="1173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– Funções de 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1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9386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SQL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1A4B60A-77C2-FC91-AD94-669AFD862412}"/>
              </a:ext>
            </a:extLst>
          </p:cNvPr>
          <p:cNvSpPr txBox="1"/>
          <p:nvPr/>
        </p:nvSpPr>
        <p:spPr>
          <a:xfrm>
            <a:off x="569166" y="1526944"/>
            <a:ext cx="114741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0000"/>
                </a:solidFill>
              </a:rPr>
              <a:t>Recurso Implementado no Spark que Permite Utilizar Comandos SQL</a:t>
            </a:r>
            <a:endParaRPr lang="pt-BR" sz="2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BB2965-124D-9144-E499-6747FB558249}"/>
              </a:ext>
            </a:extLst>
          </p:cNvPr>
          <p:cNvSpPr txBox="1"/>
          <p:nvPr/>
        </p:nvSpPr>
        <p:spPr>
          <a:xfrm>
            <a:off x="395693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https://www.youtube.com/watch?app=desktop&amp;v=M40WQzjGePw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0F56C0-3C73-0E68-D973-14F70B3F7559}"/>
              </a:ext>
            </a:extLst>
          </p:cNvPr>
          <p:cNvSpPr txBox="1"/>
          <p:nvPr/>
        </p:nvSpPr>
        <p:spPr>
          <a:xfrm>
            <a:off x="569165" y="2509072"/>
            <a:ext cx="114741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0000"/>
                </a:solidFill>
              </a:rPr>
              <a:t>Possui API </a:t>
            </a:r>
            <a:r>
              <a:rPr lang="pt-BR" sz="2800" dirty="0" err="1">
                <a:solidFill>
                  <a:srgbClr val="000000"/>
                </a:solidFill>
              </a:rPr>
              <a:t>Dataframe</a:t>
            </a:r>
            <a:r>
              <a:rPr lang="pt-BR" sz="2800" dirty="0">
                <a:solidFill>
                  <a:srgbClr val="000000"/>
                </a:solidFill>
              </a:rPr>
              <a:t> onde se Pode Executar Operações Relacionais</a:t>
            </a:r>
            <a:endParaRPr lang="pt-BR" sz="2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E1BA7E0-AFDA-86FD-B69B-7F1E18EE73AA}"/>
              </a:ext>
            </a:extLst>
          </p:cNvPr>
          <p:cNvSpPr txBox="1"/>
          <p:nvPr/>
        </p:nvSpPr>
        <p:spPr>
          <a:xfrm>
            <a:off x="569165" y="2018100"/>
            <a:ext cx="7589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0000"/>
                </a:solidFill>
              </a:rPr>
              <a:t>Pode Fazer Consultas em Diversas Fontes de Dados</a:t>
            </a:r>
            <a:endParaRPr lang="pt-BR" sz="280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3BF37E9-E865-C601-DA68-53FAB45AE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98" y="2928244"/>
            <a:ext cx="10027714" cy="35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61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98047" y="960032"/>
            <a:ext cx="9386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SQL – Porque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71A6F6-59E5-2B92-B035-6ECB3451F698}"/>
              </a:ext>
            </a:extLst>
          </p:cNvPr>
          <p:cNvSpPr txBox="1"/>
          <p:nvPr/>
        </p:nvSpPr>
        <p:spPr>
          <a:xfrm>
            <a:off x="477726" y="1587904"/>
            <a:ext cx="1172443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0000"/>
                </a:solidFill>
              </a:rPr>
              <a:t>Criado para Superar Limitações do Apache </a:t>
            </a:r>
            <a:r>
              <a:rPr lang="pt-BR" sz="2800" dirty="0" err="1">
                <a:solidFill>
                  <a:srgbClr val="000000"/>
                </a:solidFill>
              </a:rPr>
              <a:t>Hive</a:t>
            </a:r>
            <a:r>
              <a:rPr lang="pt-BR" sz="2800" dirty="0">
                <a:solidFill>
                  <a:srgbClr val="000000"/>
                </a:solidFill>
              </a:rPr>
              <a:t> que tem Baixo Desempenho com Conjuntos de Dados de Médio e Pequeno Porte (&lt;200 GB).</a:t>
            </a:r>
          </a:p>
          <a:p>
            <a:endParaRPr lang="pt-BR" sz="2800" dirty="0">
              <a:solidFill>
                <a:srgbClr val="000000"/>
              </a:solidFill>
            </a:endParaRPr>
          </a:p>
          <a:p>
            <a:r>
              <a:rPr lang="pt-BR" sz="2800" dirty="0">
                <a:solidFill>
                  <a:srgbClr val="000000"/>
                </a:solidFill>
              </a:rPr>
              <a:t>Spark SQL é mais Rápido Principalmente porque Processa Dados Intermediários em Memória Enquanto o </a:t>
            </a:r>
            <a:r>
              <a:rPr lang="pt-BR" sz="2800" dirty="0" err="1">
                <a:solidFill>
                  <a:srgbClr val="000000"/>
                </a:solidFill>
              </a:rPr>
              <a:t>Hive</a:t>
            </a:r>
            <a:r>
              <a:rPr lang="pt-BR" sz="2800" dirty="0">
                <a:solidFill>
                  <a:srgbClr val="000000"/>
                </a:solidFill>
              </a:rPr>
              <a:t> Construído sobre </a:t>
            </a:r>
            <a:r>
              <a:rPr lang="pt-BR" sz="2800" dirty="0" err="1">
                <a:solidFill>
                  <a:srgbClr val="000000"/>
                </a:solidFill>
              </a:rPr>
              <a:t>Hadoop</a:t>
            </a:r>
            <a:r>
              <a:rPr lang="pt-BR" sz="2800" dirty="0">
                <a:solidFill>
                  <a:srgbClr val="000000"/>
                </a:solidFill>
              </a:rPr>
              <a:t>, Processa Dados 100% em Disco.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33384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98047" y="960032"/>
            <a:ext cx="9386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SQL – Arquitetura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71A6F6-59E5-2B92-B035-6ECB3451F698}"/>
              </a:ext>
            </a:extLst>
          </p:cNvPr>
          <p:cNvSpPr txBox="1"/>
          <p:nvPr/>
        </p:nvSpPr>
        <p:spPr>
          <a:xfrm>
            <a:off x="477726" y="1587904"/>
            <a:ext cx="1172443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API</a:t>
            </a:r>
          </a:p>
          <a:p>
            <a:r>
              <a:rPr lang="pt-BR" sz="2800" dirty="0">
                <a:solidFill>
                  <a:srgbClr val="000000"/>
                </a:solidFill>
              </a:rPr>
              <a:t>Suportado por Linguagens Python, Scala, Java e R</a:t>
            </a:r>
          </a:p>
          <a:p>
            <a:endParaRPr lang="pt-BR" sz="2800" dirty="0">
              <a:solidFill>
                <a:srgbClr val="000000"/>
              </a:solidFill>
            </a:endParaRPr>
          </a:p>
          <a:p>
            <a:r>
              <a:rPr lang="pt-BR" sz="2800" b="1" dirty="0">
                <a:solidFill>
                  <a:srgbClr val="FF0000"/>
                </a:solidFill>
              </a:rPr>
              <a:t>Esquema RDD</a:t>
            </a:r>
          </a:p>
          <a:p>
            <a:r>
              <a:rPr lang="pt-BR" sz="2800" dirty="0">
                <a:solidFill>
                  <a:srgbClr val="000000"/>
                </a:solidFill>
              </a:rPr>
              <a:t>São os </a:t>
            </a:r>
            <a:r>
              <a:rPr lang="pt-BR" sz="2800" dirty="0" err="1">
                <a:solidFill>
                  <a:srgbClr val="000000"/>
                </a:solidFill>
              </a:rPr>
              <a:t>Dataframes</a:t>
            </a:r>
            <a:r>
              <a:rPr lang="pt-BR" sz="2800" dirty="0">
                <a:solidFill>
                  <a:srgbClr val="000000"/>
                </a:solidFill>
              </a:rPr>
              <a:t> Criados como Tabelas Temporárias</a:t>
            </a:r>
          </a:p>
          <a:p>
            <a:endParaRPr lang="pt-BR" sz="2800" dirty="0"/>
          </a:p>
          <a:p>
            <a:r>
              <a:rPr lang="pt-BR" sz="2800" b="1" dirty="0">
                <a:solidFill>
                  <a:srgbClr val="FF0000"/>
                </a:solidFill>
              </a:rPr>
              <a:t>Fontes de Dados</a:t>
            </a:r>
          </a:p>
          <a:p>
            <a:r>
              <a:rPr lang="pt-BR" sz="2800" dirty="0"/>
              <a:t>Arquivos CSV, Parquet, Documentos JSON, Tabelas </a:t>
            </a:r>
            <a:r>
              <a:rPr lang="pt-BR" sz="2800" dirty="0" err="1"/>
              <a:t>Hive</a:t>
            </a:r>
            <a:r>
              <a:rPr lang="pt-BR" sz="2800" dirty="0"/>
              <a:t> 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482341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98047" y="960032"/>
            <a:ext cx="9386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SQL – Características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71A6F6-59E5-2B92-B035-6ECB3451F698}"/>
              </a:ext>
            </a:extLst>
          </p:cNvPr>
          <p:cNvSpPr txBox="1"/>
          <p:nvPr/>
        </p:nvSpPr>
        <p:spPr>
          <a:xfrm>
            <a:off x="477726" y="1587904"/>
            <a:ext cx="117244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1 </a:t>
            </a:r>
            <a:r>
              <a:rPr lang="pt-BR" sz="2800" dirty="0">
                <a:solidFill>
                  <a:srgbClr val="000000"/>
                </a:solidFill>
              </a:rPr>
              <a:t>Integra Processamento Relacional com Programação Funcional do Spark</a:t>
            </a:r>
          </a:p>
          <a:p>
            <a:endParaRPr lang="pt-BR" sz="2800" dirty="0">
              <a:solidFill>
                <a:srgbClr val="000000"/>
              </a:solidFill>
            </a:endParaRPr>
          </a:p>
          <a:p>
            <a:r>
              <a:rPr lang="pt-BR" sz="2800" b="1" dirty="0">
                <a:solidFill>
                  <a:srgbClr val="FF0000"/>
                </a:solidFill>
              </a:rPr>
              <a:t>2 </a:t>
            </a:r>
            <a:r>
              <a:rPr lang="pt-BR" sz="2800" dirty="0">
                <a:solidFill>
                  <a:srgbClr val="000000"/>
                </a:solidFill>
              </a:rPr>
              <a:t>Utilizado para Análises sobre Dados Estruturados e Semiestruturados</a:t>
            </a:r>
          </a:p>
          <a:p>
            <a:endParaRPr lang="pt-BR" sz="2800" dirty="0"/>
          </a:p>
          <a:p>
            <a:r>
              <a:rPr lang="pt-BR" sz="2800" b="1" dirty="0">
                <a:solidFill>
                  <a:srgbClr val="FF0000"/>
                </a:solidFill>
              </a:rPr>
              <a:t>3 </a:t>
            </a:r>
            <a:r>
              <a:rPr lang="pt-BR" sz="2800" dirty="0"/>
              <a:t>Suporte a Vários Formatos de Dados</a:t>
            </a:r>
          </a:p>
          <a:p>
            <a:endParaRPr lang="pt-BR" sz="2800" dirty="0"/>
          </a:p>
          <a:p>
            <a:r>
              <a:rPr lang="pt-BR" sz="2800" b="1" dirty="0">
                <a:solidFill>
                  <a:srgbClr val="FF0000"/>
                </a:solidFill>
              </a:rPr>
              <a:t>4 </a:t>
            </a:r>
            <a:r>
              <a:rPr lang="pt-BR" sz="2800" dirty="0"/>
              <a:t>Consultas SQL viram </a:t>
            </a:r>
            <a:r>
              <a:rPr lang="pt-BR" sz="2800" dirty="0" err="1"/>
              <a:t>RDDs</a:t>
            </a:r>
            <a:r>
              <a:rPr lang="pt-BR" sz="2800" dirty="0"/>
              <a:t> para Transformações</a:t>
            </a:r>
          </a:p>
          <a:p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1615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665480" y="949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ECOSSISTEMA SPARK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B0EEB4-5485-5D0C-F16F-7D86B2EC3297}"/>
              </a:ext>
            </a:extLst>
          </p:cNvPr>
          <p:cNvSpPr txBox="1"/>
          <p:nvPr/>
        </p:nvSpPr>
        <p:spPr>
          <a:xfrm>
            <a:off x="924013" y="658812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https://techvidvan.com/tutorials/spark-ecosystem/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1EC1BCB-6B11-70F8-505F-0479DBC7C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3726E93-4A96-2836-CC48-6B5C51A35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1" y="1511562"/>
            <a:ext cx="10134412" cy="47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0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477727" y="960032"/>
            <a:ext cx="9386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SPARK SQL – Componentes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FFF117-DA68-959E-21E2-5B6722C2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71A6F6-59E5-2B92-B035-6ECB3451F698}"/>
              </a:ext>
            </a:extLst>
          </p:cNvPr>
          <p:cNvSpPr txBox="1"/>
          <p:nvPr/>
        </p:nvSpPr>
        <p:spPr>
          <a:xfrm>
            <a:off x="457406" y="1587904"/>
            <a:ext cx="118057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Spark </a:t>
            </a:r>
            <a:r>
              <a:rPr lang="pt-BR" sz="2800" b="1" dirty="0" err="1">
                <a:solidFill>
                  <a:srgbClr val="FF0000"/>
                </a:solidFill>
              </a:rPr>
              <a:t>Session</a:t>
            </a:r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dirty="0">
                <a:solidFill>
                  <a:srgbClr val="000000"/>
                </a:solidFill>
              </a:rPr>
              <a:t>Criado para Acessar Funcionalidades do Spark</a:t>
            </a:r>
          </a:p>
          <a:p>
            <a:endParaRPr lang="pt-BR" sz="2800" dirty="0">
              <a:solidFill>
                <a:srgbClr val="000000"/>
              </a:solidFill>
            </a:endParaRPr>
          </a:p>
          <a:p>
            <a:r>
              <a:rPr lang="pt-BR" sz="2800" b="1" dirty="0">
                <a:solidFill>
                  <a:srgbClr val="FF0000"/>
                </a:solidFill>
              </a:rPr>
              <a:t>SQL </a:t>
            </a:r>
            <a:r>
              <a:rPr lang="pt-BR" sz="2800" b="1" dirty="0" err="1">
                <a:solidFill>
                  <a:srgbClr val="FF0000"/>
                </a:solidFill>
              </a:rPr>
              <a:t>Context</a:t>
            </a:r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dirty="0">
                <a:solidFill>
                  <a:srgbClr val="000000"/>
                </a:solidFill>
              </a:rPr>
              <a:t>Ponto de Entrada para Todas as Funcionalidades Relacionais no Spark</a:t>
            </a:r>
          </a:p>
          <a:p>
            <a:endParaRPr lang="pt-BR" sz="2800" dirty="0"/>
          </a:p>
          <a:p>
            <a:r>
              <a:rPr lang="pt-BR" sz="2800" b="1" dirty="0" err="1">
                <a:solidFill>
                  <a:srgbClr val="FF0000"/>
                </a:solidFill>
              </a:rPr>
              <a:t>Dataframe</a:t>
            </a:r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dirty="0"/>
              <a:t>Coleção Distribuída de Dados Organizada em Linhas e Colunas com um Esquema</a:t>
            </a:r>
          </a:p>
        </p:txBody>
      </p:sp>
    </p:spTree>
    <p:extLst>
      <p:ext uri="{BB962C8B-B14F-4D97-AF65-F5344CB8AC3E}">
        <p14:creationId xmlns:p14="http://schemas.microsoft.com/office/powerpoint/2010/main" val="981778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2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PRÁTICA PYSPARK SQL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5DA02E77-71E5-C8EE-1568-4A32D6DF6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71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8D3A-62E4-166A-221D-D5D21750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2"/>
            <a:ext cx="10515600" cy="6018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/>
              <a:t>F I M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70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BA26DD-EE8F-23EB-F2EF-8768D04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61C77-E873-E00D-16C9-A5601B9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01761-0F27-2C1E-FCBD-E2BDDEC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7E330F7-F999-6CEC-294F-F42EB34D225D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C74C3-587F-3EE4-F940-7B4D6772C5A3}"/>
              </a:ext>
            </a:extLst>
          </p:cNvPr>
          <p:cNvSpPr txBox="1"/>
          <p:nvPr/>
        </p:nvSpPr>
        <p:spPr>
          <a:xfrm>
            <a:off x="435769" y="9720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ECOSSISTEMA SPARK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1EC1BCB-6B11-70F8-505F-0479DBC7C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2" name="Espaço Reservado para Conteúdo 12">
            <a:extLst>
              <a:ext uri="{FF2B5EF4-FFF2-40B4-BE49-F238E27FC236}">
                <a16:creationId xmlns:a16="http://schemas.microsoft.com/office/drawing/2014/main" id="{45AEEDEE-3D10-A3E1-9434-74A094C027ED}"/>
              </a:ext>
            </a:extLst>
          </p:cNvPr>
          <p:cNvSpPr txBox="1">
            <a:spLocks/>
          </p:cNvSpPr>
          <p:nvPr/>
        </p:nvSpPr>
        <p:spPr>
          <a:xfrm>
            <a:off x="398445" y="1682913"/>
            <a:ext cx="11824655" cy="50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FF0000"/>
                </a:solidFill>
              </a:rPr>
              <a:t>Spark Core</a:t>
            </a:r>
            <a:r>
              <a:rPr lang="pt-BR" dirty="0">
                <a:solidFill>
                  <a:srgbClr val="000000"/>
                </a:solidFill>
              </a:rPr>
              <a:t>: Base para Todas as Funcionalidade do SPARK</a:t>
            </a:r>
          </a:p>
          <a:p>
            <a:pPr marL="0" indent="0">
              <a:spcBef>
                <a:spcPts val="0"/>
              </a:spcBef>
              <a:buNone/>
              <a:tabLst>
                <a:tab pos="2155825" algn="l"/>
              </a:tabLst>
            </a:pPr>
            <a:r>
              <a:rPr lang="pt-BR" dirty="0">
                <a:solidFill>
                  <a:srgbClr val="000000"/>
                </a:solidFill>
              </a:rPr>
              <a:t>	Distribui Tarefas, Agendamento e Funcionalidades</a:t>
            </a:r>
          </a:p>
          <a:p>
            <a:pPr marL="354013" indent="-354013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FF0000"/>
                </a:solidFill>
              </a:rPr>
              <a:t>Spark SQL</a:t>
            </a:r>
            <a:r>
              <a:rPr lang="pt-BR" dirty="0">
                <a:solidFill>
                  <a:srgbClr val="000000"/>
                </a:solidFill>
              </a:rPr>
              <a:t>: Módulo SPARK para Processamento de Dados Estruturados</a:t>
            </a:r>
          </a:p>
          <a:p>
            <a:pPr marL="0" indent="0" defTabSz="687388">
              <a:spcBef>
                <a:spcPts val="0"/>
              </a:spcBef>
              <a:buNone/>
              <a:tabLst>
                <a:tab pos="2062163" algn="l"/>
              </a:tabLst>
            </a:pPr>
            <a:r>
              <a:rPr lang="pt-BR" dirty="0">
                <a:solidFill>
                  <a:srgbClr val="000000"/>
                </a:solidFill>
              </a:rPr>
              <a:t>		Acessa uma Variedade de Fontes</a:t>
            </a:r>
          </a:p>
          <a:p>
            <a:pPr marL="354013" indent="-354013"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2957513" algn="l"/>
              </a:tabLst>
            </a:pPr>
            <a:r>
              <a:rPr lang="pt-BR" b="1" dirty="0">
                <a:solidFill>
                  <a:srgbClr val="FF0000"/>
                </a:solidFill>
              </a:rPr>
              <a:t>Spark Streaming</a:t>
            </a:r>
            <a:r>
              <a:rPr lang="pt-BR" dirty="0">
                <a:solidFill>
                  <a:srgbClr val="000000"/>
                </a:solidFill>
              </a:rPr>
              <a:t>: Sistema Escalável de Processamento de Streaming</a:t>
            </a:r>
          </a:p>
          <a:p>
            <a:pPr marL="354013" indent="-354013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b="1" dirty="0" err="1">
                <a:solidFill>
                  <a:srgbClr val="FF0000"/>
                </a:solidFill>
              </a:rPr>
              <a:t>MLlib</a:t>
            </a:r>
            <a:r>
              <a:rPr lang="pt-BR" dirty="0">
                <a:solidFill>
                  <a:srgbClr val="000000"/>
                </a:solidFill>
              </a:rPr>
              <a:t>: Biblioteca Spark para Tarefas de Aprendizado de Máquina</a:t>
            </a:r>
          </a:p>
          <a:p>
            <a:pPr marL="0" indent="0" defTabSz="671513">
              <a:spcBef>
                <a:spcPts val="0"/>
              </a:spcBef>
              <a:buNone/>
            </a:pPr>
            <a:r>
              <a:rPr lang="pt-BR" dirty="0">
                <a:solidFill>
                  <a:srgbClr val="000000"/>
                </a:solidFill>
              </a:rPr>
              <a:t>		Exemplos: Regressão, Classificação e Recomendação</a:t>
            </a:r>
          </a:p>
          <a:p>
            <a:pPr marL="354013" indent="-354013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b="1" dirty="0" err="1">
                <a:solidFill>
                  <a:srgbClr val="FF0000"/>
                </a:solidFill>
              </a:rPr>
              <a:t>GraphX</a:t>
            </a:r>
            <a:r>
              <a:rPr lang="pt-BR" dirty="0">
                <a:solidFill>
                  <a:srgbClr val="000000"/>
                </a:solidFill>
              </a:rPr>
              <a:t>: API para Processamento e Análise de Grafos </a:t>
            </a:r>
          </a:p>
          <a:p>
            <a:pPr marL="0" indent="0">
              <a:spcBef>
                <a:spcPts val="0"/>
              </a:spcBef>
              <a:buNone/>
              <a:tabLst>
                <a:tab pos="1614488" algn="l"/>
              </a:tabLst>
            </a:pPr>
            <a:r>
              <a:rPr lang="pt-BR" dirty="0">
                <a:solidFill>
                  <a:srgbClr val="000000"/>
                </a:solidFill>
              </a:rPr>
              <a:t>	Extrai, Transforma, Carrega, Analisa e Constrói Computação Gráfica</a:t>
            </a:r>
          </a:p>
          <a:p>
            <a:pPr marL="354013" indent="-354013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b="1" dirty="0" err="1">
                <a:solidFill>
                  <a:srgbClr val="FF0000"/>
                </a:solidFill>
              </a:rPr>
              <a:t>SparkR</a:t>
            </a:r>
            <a:r>
              <a:rPr lang="pt-BR" dirty="0">
                <a:solidFill>
                  <a:srgbClr val="000000"/>
                </a:solidFill>
              </a:rPr>
              <a:t>: Pacote R do SPARK que Fornece um </a:t>
            </a:r>
            <a:r>
              <a:rPr lang="pt-BR" dirty="0" err="1">
                <a:solidFill>
                  <a:srgbClr val="000000"/>
                </a:solidFill>
              </a:rPr>
              <a:t>Frontend</a:t>
            </a:r>
            <a:r>
              <a:rPr lang="pt-BR" dirty="0">
                <a:solidFill>
                  <a:srgbClr val="000000"/>
                </a:solidFill>
              </a:rPr>
              <a:t> Leve para usar R</a:t>
            </a: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1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8" y="960032"/>
            <a:ext cx="72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BENEFÍCIOS SPARK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0B79725-3222-7EA2-6250-29A190341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8" name="Espaço Reservado para Conteúdo 12">
            <a:extLst>
              <a:ext uri="{FF2B5EF4-FFF2-40B4-BE49-F238E27FC236}">
                <a16:creationId xmlns:a16="http://schemas.microsoft.com/office/drawing/2014/main" id="{89B2645D-E3FB-E62D-CE85-FBEC2DCA7D4F}"/>
              </a:ext>
            </a:extLst>
          </p:cNvPr>
          <p:cNvSpPr txBox="1">
            <a:spLocks/>
          </p:cNvSpPr>
          <p:nvPr/>
        </p:nvSpPr>
        <p:spPr>
          <a:xfrm>
            <a:off x="574662" y="1523311"/>
            <a:ext cx="11617338" cy="4826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 defTabSz="719138">
              <a:buFont typeface="Wingdings" panose="05000000000000000000" pitchFamily="2" charset="2"/>
              <a:buChar char="Ø"/>
              <a:tabLst>
                <a:tab pos="2155825" algn="l"/>
              </a:tabLst>
            </a:pPr>
            <a:r>
              <a:rPr lang="pt-BR" b="1" dirty="0">
                <a:solidFill>
                  <a:srgbClr val="FF0000"/>
                </a:solidFill>
              </a:rPr>
              <a:t>Velocidade</a:t>
            </a:r>
            <a:r>
              <a:rPr lang="pt-BR" dirty="0"/>
              <a:t>: Processamento em Memória com Alto Desempenho em 			Processamento de Dados Streaming e Batch</a:t>
            </a:r>
          </a:p>
          <a:p>
            <a:pPr marL="354013" indent="-354013">
              <a:buFont typeface="Wingdings" panose="05000000000000000000" pitchFamily="2" charset="2"/>
              <a:buChar char="Ø"/>
              <a:tabLst>
                <a:tab pos="3140075" algn="l"/>
              </a:tabLst>
            </a:pPr>
            <a:r>
              <a:rPr lang="pt-BR" b="1" dirty="0">
                <a:solidFill>
                  <a:srgbClr val="FF0000"/>
                </a:solidFill>
              </a:rPr>
              <a:t>Facilidade de Uso</a:t>
            </a:r>
            <a:r>
              <a:rPr lang="pt-BR" dirty="0"/>
              <a:t>: APIs de Alto Nível, Fáceis de Usar (SQL, Python, Scala, 		Java ou R)</a:t>
            </a:r>
          </a:p>
          <a:p>
            <a:pPr marL="354013" indent="-354013" defTabSz="116840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FF0000"/>
                </a:solidFill>
              </a:rPr>
              <a:t>Flexibilidade</a:t>
            </a:r>
            <a:r>
              <a:rPr lang="pt-BR" dirty="0"/>
              <a:t>: Suporte a Vários Tipos de Operações de Computação, como 		SQL, Streaming, Aprendizagem de Máquina e Processamento 		de Grafos.</a:t>
            </a:r>
          </a:p>
          <a:p>
            <a:pPr marL="354013" indent="-354013" defTabSz="985838">
              <a:buFont typeface="Wingdings" panose="05000000000000000000" pitchFamily="2" charset="2"/>
              <a:buChar char="Ø"/>
              <a:tabLst>
                <a:tab pos="2062163" algn="l"/>
              </a:tabLst>
            </a:pPr>
            <a:r>
              <a:rPr lang="pt-BR" b="1" dirty="0">
                <a:solidFill>
                  <a:srgbClr val="FF0000"/>
                </a:solidFill>
              </a:rPr>
              <a:t>Resiliente:  </a:t>
            </a:r>
            <a:r>
              <a:rPr lang="pt-BR" dirty="0"/>
              <a:t>Tolerante a Falhas, ou seja, se um Nó em um Cluster Falhar, o 	Sistema se Recupera Automaticamente.</a:t>
            </a:r>
            <a:endParaRPr lang="pt-BR" b="1" dirty="0">
              <a:solidFill>
                <a:srgbClr val="FF0000"/>
              </a:solidFill>
            </a:endParaRPr>
          </a:p>
          <a:p>
            <a:pPr marL="354013" indent="-354013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FF0000"/>
                </a:solidFill>
              </a:rPr>
              <a:t>Inovações Open-</a:t>
            </a:r>
            <a:r>
              <a:rPr lang="pt-BR" b="1" dirty="0" err="1">
                <a:solidFill>
                  <a:srgbClr val="FF0000"/>
                </a:solidFill>
              </a:rPr>
              <a:t>Source</a:t>
            </a:r>
            <a:r>
              <a:rPr lang="pt-BR" dirty="0"/>
              <a:t>: Maior Comunidade Open-</a:t>
            </a:r>
            <a:r>
              <a:rPr lang="pt-BR" dirty="0" err="1"/>
              <a:t>Source</a:t>
            </a:r>
            <a:r>
              <a:rPr lang="pt-BR" dirty="0"/>
              <a:t> de Big Data</a:t>
            </a:r>
          </a:p>
          <a:p>
            <a:pPr marL="0" indent="0">
              <a:spcBef>
                <a:spcPts val="0"/>
              </a:spcBef>
              <a:buNone/>
              <a:tabLst>
                <a:tab pos="3946525" algn="l"/>
              </a:tabLst>
            </a:pPr>
            <a:r>
              <a:rPr lang="pt-BR" dirty="0"/>
              <a:t>	(+1.000 Colaboradores de +250 Organizações)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9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CCDDE7B-FC56-365D-0510-0AB7E37A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5" y="81306"/>
            <a:ext cx="2367837" cy="8001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EEAE59-6278-FC60-D45A-44246387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5141"/>
            <a:ext cx="5867400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296F00-4DF7-8147-7A3C-B0C682A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581968"/>
            <a:ext cx="5419725" cy="28575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6BC1E-412D-F1DC-041A-93D2FF713C3A}"/>
              </a:ext>
            </a:extLst>
          </p:cNvPr>
          <p:cNvCxnSpPr/>
          <p:nvPr/>
        </p:nvCxnSpPr>
        <p:spPr>
          <a:xfrm>
            <a:off x="109479" y="907370"/>
            <a:ext cx="119338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221-D55F-1C3E-81B0-7B21AACB0894}"/>
              </a:ext>
            </a:extLst>
          </p:cNvPr>
          <p:cNvSpPr txBox="1"/>
          <p:nvPr/>
        </p:nvSpPr>
        <p:spPr>
          <a:xfrm>
            <a:off x="569167" y="960032"/>
            <a:ext cx="5990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u="sng" dirty="0"/>
              <a:t>APLICAÇÕES SPARK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501EF41-BFF5-44ED-F780-9335670DC672}"/>
              </a:ext>
            </a:extLst>
          </p:cNvPr>
          <p:cNvSpPr txBox="1"/>
          <p:nvPr/>
        </p:nvSpPr>
        <p:spPr>
          <a:xfrm>
            <a:off x="588111" y="6588123"/>
            <a:ext cx="8108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https://medium.com/mangue-data/spark-vs-hadoop-mapreduce-qual-estrutura-de-big-data-escolher-b8927de07f7e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6A27348-FD79-0F12-805D-499F21348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92" y="6109204"/>
            <a:ext cx="1239779" cy="63807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130485-8459-1123-E3A4-8D1F67B31518}"/>
              </a:ext>
            </a:extLst>
          </p:cNvPr>
          <p:cNvSpPr txBox="1"/>
          <p:nvPr/>
        </p:nvSpPr>
        <p:spPr>
          <a:xfrm>
            <a:off x="569166" y="1659024"/>
            <a:ext cx="1162283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2400" b="1" i="0" dirty="0">
                <a:solidFill>
                  <a:srgbClr val="FF0000"/>
                </a:solidFill>
                <a:effectLst/>
              </a:rPr>
              <a:t>Segmentação de Clientes</a:t>
            </a:r>
          </a:p>
          <a:p>
            <a:pPr marL="269875" algn="l">
              <a:tabLst>
                <a:tab pos="269875" algn="l"/>
              </a:tabLst>
            </a:pPr>
            <a:r>
              <a:rPr lang="pt-BR" sz="2400" b="0" i="0" dirty="0">
                <a:solidFill>
                  <a:srgbClr val="242424"/>
                </a:solidFill>
                <a:effectLst/>
              </a:rPr>
              <a:t>Análise de Comportamento de Cliente Identificando Segmentos que Demonstram Padrões de Comportamento para Entender Preferências e Criar Experiência Única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2400" b="1" i="0" dirty="0">
                <a:solidFill>
                  <a:srgbClr val="FF0000"/>
                </a:solidFill>
                <a:effectLst/>
              </a:rPr>
              <a:t>Gerenciamento de Riscos</a:t>
            </a:r>
          </a:p>
          <a:p>
            <a:pPr marL="269875" algn="l"/>
            <a:r>
              <a:rPr lang="pt-BR" sz="2400" b="0" i="0" dirty="0">
                <a:solidFill>
                  <a:srgbClr val="242424"/>
                </a:solidFill>
                <a:effectLst/>
              </a:rPr>
              <a:t>Previsão de Diferentes Cenários Possíveis Ajudando Gerentes a Tomar Decisões Corretas Escolhendo Opções com Menor Risco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2400" b="1" i="0" dirty="0">
                <a:solidFill>
                  <a:srgbClr val="FF0000"/>
                </a:solidFill>
                <a:effectLst/>
              </a:rPr>
              <a:t>Detecção de Fraudes</a:t>
            </a:r>
          </a:p>
          <a:p>
            <a:pPr marL="269875" algn="l"/>
            <a:r>
              <a:rPr lang="pt-BR" sz="2400" b="0" i="0" dirty="0">
                <a:solidFill>
                  <a:srgbClr val="242424"/>
                </a:solidFill>
                <a:effectLst/>
              </a:rPr>
              <a:t>Uso de Descobertas em Modelos </a:t>
            </a:r>
            <a:r>
              <a:rPr lang="pt-BR" sz="2400" b="0" i="0" dirty="0" err="1">
                <a:solidFill>
                  <a:srgbClr val="242424"/>
                </a:solidFill>
                <a:effectLst/>
              </a:rPr>
              <a:t>Machine</a:t>
            </a:r>
            <a:r>
              <a:rPr lang="pt-BR" sz="2400" b="0" i="0" dirty="0">
                <a:solidFill>
                  <a:srgbClr val="242424"/>
                </a:solidFill>
                <a:effectLst/>
              </a:rPr>
              <a:t> Learning para Identificar ou Prever Anomalias em Tempo Real Sinalizando Possíveis Fraudes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2400" b="1" i="0" dirty="0">
                <a:solidFill>
                  <a:srgbClr val="FF0000"/>
                </a:solidFill>
                <a:effectLst/>
              </a:rPr>
              <a:t>Análise de Big Data Industrial</a:t>
            </a:r>
          </a:p>
          <a:p>
            <a:pPr marL="269875"/>
            <a:r>
              <a:rPr lang="pt-BR" sz="2400" b="0" i="0" dirty="0">
                <a:solidFill>
                  <a:srgbClr val="242424"/>
                </a:solidFill>
                <a:effectLst/>
              </a:rPr>
              <a:t>Uso de Descobertas em Modelos </a:t>
            </a:r>
            <a:r>
              <a:rPr lang="pt-BR" sz="2400" b="0" i="0" dirty="0" err="1">
                <a:solidFill>
                  <a:srgbClr val="242424"/>
                </a:solidFill>
                <a:effectLst/>
              </a:rPr>
              <a:t>Machine</a:t>
            </a:r>
            <a:r>
              <a:rPr lang="pt-BR" sz="2400" b="0" i="0" dirty="0">
                <a:solidFill>
                  <a:srgbClr val="242424"/>
                </a:solidFill>
                <a:effectLst/>
              </a:rPr>
              <a:t> Learning para Identificar ou Prever Anomalias em Tempo Real Sinalizando Possíveis Falhas em Equipamento a Partir da Leitura de Sensores</a:t>
            </a:r>
          </a:p>
        </p:txBody>
      </p:sp>
    </p:spTree>
    <p:extLst>
      <p:ext uri="{BB962C8B-B14F-4D97-AF65-F5344CB8AC3E}">
        <p14:creationId xmlns:p14="http://schemas.microsoft.com/office/powerpoint/2010/main" val="38088286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48277</TotalTime>
  <Words>3157</Words>
  <Application>Microsoft Office PowerPoint</Application>
  <PresentationFormat>Widescreen</PresentationFormat>
  <Paragraphs>447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Mulish</vt:lpstr>
      <vt:lpstr>Roboto</vt:lpstr>
      <vt:lpstr>source-serif-pro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Nascimento de Jesus</dc:creator>
  <cp:lastModifiedBy>Paulo Nascimento de Jesus</cp:lastModifiedBy>
  <cp:revision>358</cp:revision>
  <dcterms:created xsi:type="dcterms:W3CDTF">2023-08-08T14:21:19Z</dcterms:created>
  <dcterms:modified xsi:type="dcterms:W3CDTF">2023-10-16T04:09:21Z</dcterms:modified>
</cp:coreProperties>
</file>